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  <p:sldId id="257" r:id="rId5"/>
    <p:sldId id="258" r:id="rId6"/>
    <p:sldId id="260" r:id="rId7"/>
    <p:sldId id="261" r:id="rId8"/>
    <p:sldId id="274" r:id="rId9"/>
    <p:sldId id="267" r:id="rId10"/>
    <p:sldId id="278" r:id="rId11"/>
    <p:sldId id="262" r:id="rId12"/>
    <p:sldId id="280" r:id="rId13"/>
    <p:sldId id="281" r:id="rId14"/>
    <p:sldId id="282" r:id="rId15"/>
    <p:sldId id="269" r:id="rId16"/>
    <p:sldId id="285" r:id="rId17"/>
    <p:sldId id="292" r:id="rId18"/>
    <p:sldId id="263" r:id="rId19"/>
    <p:sldId id="264" r:id="rId20"/>
    <p:sldId id="266" r:id="rId21"/>
    <p:sldId id="270" r:id="rId22"/>
    <p:sldId id="268" r:id="rId23"/>
    <p:sldId id="287" r:id="rId24"/>
    <p:sldId id="283" r:id="rId25"/>
    <p:sldId id="265" r:id="rId26"/>
    <p:sldId id="284" r:id="rId27"/>
    <p:sldId id="295" r:id="rId28"/>
    <p:sldId id="299" r:id="rId29"/>
    <p:sldId id="288" r:id="rId30"/>
    <p:sldId id="289" r:id="rId31"/>
    <p:sldId id="298" r:id="rId32"/>
    <p:sldId id="290" r:id="rId33"/>
    <p:sldId id="294" r:id="rId34"/>
    <p:sldId id="291" r:id="rId35"/>
    <p:sldId id="293" r:id="rId36"/>
    <p:sldId id="296" r:id="rId37"/>
    <p:sldId id="297" r:id="rId38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0000"/>
    <a:srgbClr val="0066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15620"/>
    <p:restoredTop sz="94660"/>
  </p:normalViewPr>
  <p:slideViewPr>
    <p:cSldViewPr showGuides="1">
      <p:cViewPr varScale="1">
        <p:scale>
          <a:sx n="97" d="100"/>
          <a:sy n="97" d="100"/>
        </p:scale>
        <p:origin x="-90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fld id="{BB962C8B-B14F-4D97-AF65-F5344CB8AC3E}" type="datetime1">
              <a:rPr lang="zh-CN" altLang="en-US" dirty="0"/>
            </a:fld>
            <a:endParaRPr lang="zh-CN" altLang="en-US" dirty="0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dirty="0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dirty="0"/>
            </a:fld>
            <a:endParaRPr 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hyperlink" Target="&#35838;&#26412;&#24405;&#38899;/Section%20A%203a.mp3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hyperlink" Target="&#35838;&#26412;&#24405;&#38899;/Section%20B%203a.mp3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hyperlink" Target="&#35838;&#26412;&#24405;&#38899;/Self%20check.mp3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hyperlink" Target="&#35838;&#26412;&#24405;&#38899;/Reading.mp3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2" name="文本框 2051"/>
          <p:cNvSpPr txBox="1"/>
          <p:nvPr/>
        </p:nvSpPr>
        <p:spPr>
          <a:xfrm>
            <a:off x="395288" y="404813"/>
            <a:ext cx="8280400" cy="4359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7000">
                <a:solidFill>
                  <a:schemeClr val="accent2"/>
                </a:solidFill>
                <a:latin typeface="Forte" pitchFamily="66" charset="0"/>
                <a:ea typeface="宋体" panose="02010600030101010101" pitchFamily="2" charset="-122"/>
              </a:rPr>
              <a:t>Unit3    Teenagers should be allowed to choose their own clothes.</a:t>
            </a:r>
            <a:endParaRPr lang="en-US" altLang="zh-CN" sz="7000">
              <a:solidFill>
                <a:schemeClr val="accent2"/>
              </a:solidFill>
              <a:latin typeface="Forte" pitchFamily="66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95605" y="6321425"/>
            <a:ext cx="610933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（查查吧 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www.chachaba.com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提供，欢迎关注我们）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4" name="图片 5123" descr="10112421_2412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6" name="直接连接符 5125"/>
          <p:cNvSpPr/>
          <p:nvPr/>
        </p:nvSpPr>
        <p:spPr>
          <a:xfrm flipV="1">
            <a:off x="2627313" y="692150"/>
            <a:ext cx="2449512" cy="3603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127" name="文本框 5126"/>
          <p:cNvSpPr txBox="1"/>
          <p:nvPr/>
        </p:nvSpPr>
        <p:spPr>
          <a:xfrm>
            <a:off x="5219700" y="188913"/>
            <a:ext cx="360045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She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get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s her hair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dyed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5129" name="直接连接符 5128"/>
          <p:cNvSpPr/>
          <p:nvPr/>
        </p:nvSpPr>
        <p:spPr>
          <a:xfrm>
            <a:off x="3059113" y="4868863"/>
            <a:ext cx="1873250" cy="9366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130" name="文本框 5129"/>
          <p:cNvSpPr txBox="1"/>
          <p:nvPr/>
        </p:nvSpPr>
        <p:spPr>
          <a:xfrm>
            <a:off x="4932363" y="5278755"/>
            <a:ext cx="392430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She wears a mini skirt.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5131" name="文本框 5130"/>
          <p:cNvSpPr txBox="1"/>
          <p:nvPr/>
        </p:nvSpPr>
        <p:spPr>
          <a:xfrm>
            <a:off x="4500563" y="1341438"/>
            <a:ext cx="4643437" cy="3937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Are you allow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to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wear a mini skirt?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Are you allow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to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dress in this way?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Are you allow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to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get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your hair dy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charRg st="0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31">
                                            <p:txEl>
                                              <p:charRg st="0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charRg st="38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31">
                                            <p:txEl>
                                              <p:charRg st="38" end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charRg st="77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31">
                                            <p:txEl>
                                              <p:charRg st="77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30" grpId="0"/>
      <p:bldP spid="51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6" name="图片 3075" descr="201003060803143445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7" name="直接连接符 3076"/>
          <p:cNvSpPr/>
          <p:nvPr/>
        </p:nvSpPr>
        <p:spPr>
          <a:xfrm flipV="1">
            <a:off x="2916238" y="981075"/>
            <a:ext cx="2951162" cy="2016125"/>
          </a:xfrm>
          <a:prstGeom prst="line">
            <a:avLst/>
          </a:prstGeom>
          <a:ln w="34925" cap="flat" cmpd="sng">
            <a:solidFill>
              <a:srgbClr val="FFCC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078" name="文本框 3077"/>
          <p:cNvSpPr txBox="1"/>
          <p:nvPr/>
        </p:nvSpPr>
        <p:spPr>
          <a:xfrm>
            <a:off x="5724525" y="260350"/>
            <a:ext cx="3419475" cy="3113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She wears a pair of ear rings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She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get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s her ears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pierced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079" name="文本框 3078"/>
          <p:cNvSpPr txBox="1"/>
          <p:nvPr/>
        </p:nvSpPr>
        <p:spPr>
          <a:xfrm>
            <a:off x="4643438" y="3429000"/>
            <a:ext cx="4500562" cy="3113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Are you allow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to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wear ear rings?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Are you allow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to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get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your ears pierc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charRg st="31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charRg st="31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9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charRg st="35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9">
                                            <p:txEl>
                                              <p:charRg st="35" end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  <p:bldP spid="30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00" name="图片 4099" descr="4adfc8ca4569c1be800d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0"/>
            <a:ext cx="51562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1" name="文本框 4100"/>
          <p:cNvSpPr txBox="1"/>
          <p:nvPr/>
        </p:nvSpPr>
        <p:spPr>
          <a:xfrm>
            <a:off x="5508625" y="188913"/>
            <a:ext cx="3635375" cy="64087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Should we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be allow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to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wear sunglasses?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Yes, we should.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Should we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be allow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to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smoke?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No, we shouldn’t.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charRg st="41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01">
                                            <p:txEl>
                                              <p:charRg st="41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charRg st="57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1">
                                            <p:txEl>
                                              <p:charRg st="57" end="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charRg st="88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charRg st="88" end="1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图片 6145" descr="406bd047452ce5363905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0"/>
            <a:ext cx="48006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7" name="文本框 6146"/>
          <p:cNvSpPr txBox="1"/>
          <p:nvPr/>
        </p:nvSpPr>
        <p:spPr>
          <a:xfrm>
            <a:off x="215900" y="1341438"/>
            <a:ext cx="4211638" cy="3113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Do you think we should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be allow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ed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to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fight with others?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No, I don’t.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0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charRg st="0" end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56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charRg st="56" end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文本框 16385"/>
          <p:cNvSpPr txBox="1"/>
          <p:nvPr/>
        </p:nvSpPr>
        <p:spPr>
          <a:xfrm>
            <a:off x="142875" y="260350"/>
            <a:ext cx="8893175" cy="5859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Make up a short dialogue with your partner using “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Should we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be allowed to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…/  Do you think we should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be allowed to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.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.”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Cut in line, 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eat in the street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, drop litter everywhere, 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speak loudly in public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, cheat in exams, 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sit on special seats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, cross the street without walking on the zebra stripe, 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have a part-time job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, hang out with friends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charRg st="0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charRg st="0" end="1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charRg st="119" end="3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6">
                                            <p:txEl>
                                              <p:charRg st="119" end="3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5" name="文本框 20484"/>
          <p:cNvSpPr txBox="1"/>
          <p:nvPr/>
        </p:nvSpPr>
        <p:spPr>
          <a:xfrm>
            <a:off x="107950" y="174625"/>
            <a:ext cx="8964613" cy="5035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1.  When do you have to get up every morning?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2.  You are allowed to meet your friends after school, aren’t you?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3.  Can you watch TV on school nights?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4.  What can you do on weekends?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5.  Can you choose your own clothes?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pic>
        <p:nvPicPr>
          <p:cNvPr id="20486" name="图片 20485" descr="u=1907194263,3924368391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4388" y="5300663"/>
            <a:ext cx="1612900" cy="13636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5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charRg st="46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5">
                                            <p:txEl>
                                              <p:charRg st="46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charRg st="113" end="1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5">
                                            <p:txEl>
                                              <p:charRg st="113" end="1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charRg st="152" end="1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5">
                                            <p:txEl>
                                              <p:charRg st="152" end="1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charRg st="185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485">
                                            <p:txEl>
                                              <p:charRg st="185" end="2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文本框 10241"/>
          <p:cNvSpPr txBox="1"/>
          <p:nvPr/>
        </p:nvSpPr>
        <p:spPr>
          <a:xfrm>
            <a:off x="250825" y="476250"/>
            <a:ext cx="8642350" cy="3387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What rules do you have at home?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Ask your partner about their rules at home and report like this :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My partner is allowed to …. And he / she is not allowed to …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32" end="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2">
                                            <p:txEl>
                                              <p:charRg st="32" end="9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charRg st="99" end="1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2">
                                            <p:txEl>
                                              <p:charRg st="99" end="1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矩形 24577"/>
          <p:cNvSpPr/>
          <p:nvPr/>
        </p:nvSpPr>
        <p:spPr>
          <a:xfrm>
            <a:off x="4427538" y="5618163"/>
            <a:ext cx="4330700" cy="10175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zh-CN" sz="3400" b="1">
                <a:solidFill>
                  <a:srgbClr val="608200"/>
                </a:solidFill>
                <a:latin typeface="Comic Sans MS" panose="030F0702030302020204" pitchFamily="66" charset="0"/>
              </a:rPr>
              <a:t>Don’t</a:t>
            </a:r>
            <a:r>
              <a:rPr lang="en-US" altLang="zh-CN" sz="3400" b="1">
                <a:solidFill>
                  <a:srgbClr val="9900FF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3400" b="1">
                <a:solidFill>
                  <a:schemeClr val="accent2"/>
                </a:solidFill>
                <a:latin typeface="Comic Sans MS" panose="030F0702030302020204" pitchFamily="66" charset="0"/>
              </a:rPr>
              <a:t>get your ears pierced.</a:t>
            </a:r>
            <a:endParaRPr lang="en-US" altLang="zh-CN" sz="3400" b="1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24579" name="矩形 24578"/>
          <p:cNvSpPr/>
          <p:nvPr/>
        </p:nvSpPr>
        <p:spPr>
          <a:xfrm>
            <a:off x="323850" y="5740400"/>
            <a:ext cx="4391025" cy="10175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endParaRPr sz="3200" dirty="0">
              <a:solidFill>
                <a:srgbClr val="CC0066"/>
              </a:solidFill>
            </a:endParaRPr>
          </a:p>
        </p:txBody>
      </p:sp>
      <p:sp>
        <p:nvSpPr>
          <p:cNvPr id="24580" name="矩形 24579"/>
          <p:cNvSpPr/>
          <p:nvPr/>
        </p:nvSpPr>
        <p:spPr>
          <a:xfrm>
            <a:off x="4427538" y="4665663"/>
            <a:ext cx="4330700" cy="10175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zh-CN" sz="3400" b="1">
                <a:solidFill>
                  <a:schemeClr val="accent2"/>
                </a:solidFill>
                <a:latin typeface="Comic Sans MS" panose="030F0702030302020204" pitchFamily="66" charset="0"/>
              </a:rPr>
              <a:t>Choose your own clothes.</a:t>
            </a:r>
            <a:endParaRPr lang="en-US" altLang="zh-CN" sz="3400" b="1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1" name="矩形 24580"/>
          <p:cNvSpPr/>
          <p:nvPr/>
        </p:nvSpPr>
        <p:spPr>
          <a:xfrm>
            <a:off x="323850" y="4724400"/>
            <a:ext cx="3814763" cy="10175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zh-CN" sz="3400" b="1">
                <a:solidFill>
                  <a:srgbClr val="608200"/>
                </a:solidFill>
                <a:latin typeface="Comic Sans MS" panose="030F0702030302020204" pitchFamily="66" charset="0"/>
              </a:rPr>
              <a:t>Have to</a:t>
            </a:r>
            <a:r>
              <a:rPr lang="en-US" altLang="zh-CN" sz="3400" b="1">
                <a:solidFill>
                  <a:srgbClr val="CC0066"/>
                </a:solidFill>
                <a:latin typeface="Comic Sans MS" panose="030F0702030302020204" pitchFamily="66" charset="0"/>
              </a:rPr>
              <a:t> be home on school nights.</a:t>
            </a:r>
            <a:endParaRPr lang="en-US" altLang="zh-CN" sz="3400" b="1">
              <a:solidFill>
                <a:srgbClr val="CC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2" name="矩形 24581"/>
          <p:cNvSpPr/>
          <p:nvPr/>
        </p:nvSpPr>
        <p:spPr>
          <a:xfrm>
            <a:off x="4356100" y="3119438"/>
            <a:ext cx="4402138" cy="148113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zh-CN" sz="3400" b="1">
                <a:solidFill>
                  <a:schemeClr val="accent2"/>
                </a:solidFill>
                <a:latin typeface="Comic Sans MS" panose="030F0702030302020204" pitchFamily="66" charset="0"/>
              </a:rPr>
              <a:t>Go shopping with friends on Saturday afternoons.</a:t>
            </a:r>
            <a:endParaRPr lang="en-US" altLang="zh-CN" sz="3400" b="1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3" name="矩形 24582"/>
          <p:cNvSpPr/>
          <p:nvPr/>
        </p:nvSpPr>
        <p:spPr>
          <a:xfrm>
            <a:off x="250825" y="3119438"/>
            <a:ext cx="3960813" cy="148113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zh-CN" sz="3400" b="1">
                <a:solidFill>
                  <a:srgbClr val="CC0066"/>
                </a:solidFill>
                <a:latin typeface="Comic Sans MS" panose="030F0702030302020204" pitchFamily="66" charset="0"/>
              </a:rPr>
              <a:t>Go the movies with friends on Friday nights.</a:t>
            </a:r>
            <a:endParaRPr lang="en-US" altLang="zh-CN" sz="3400" b="1">
              <a:solidFill>
                <a:srgbClr val="CC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4" name="矩形 24583"/>
          <p:cNvSpPr/>
          <p:nvPr/>
        </p:nvSpPr>
        <p:spPr>
          <a:xfrm>
            <a:off x="4427538" y="1638300"/>
            <a:ext cx="4330700" cy="14811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zh-CN" sz="3400" b="1">
                <a:solidFill>
                  <a:schemeClr val="accent2"/>
                </a:solidFill>
                <a:latin typeface="Comic Sans MS" panose="030F0702030302020204" pitchFamily="66" charset="0"/>
              </a:rPr>
              <a:t>Go to the movies with friends on Friday nights.</a:t>
            </a:r>
            <a:endParaRPr lang="en-US" altLang="zh-CN" sz="3400" b="1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5" name="矩形 24584"/>
          <p:cNvSpPr/>
          <p:nvPr/>
        </p:nvSpPr>
        <p:spPr>
          <a:xfrm>
            <a:off x="323850" y="1638300"/>
            <a:ext cx="3671888" cy="14811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zh-CN" sz="3400" b="1">
                <a:solidFill>
                  <a:srgbClr val="6082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3400" b="1">
                <a:solidFill>
                  <a:srgbClr val="CC0066"/>
                </a:solidFill>
                <a:latin typeface="Comic Sans MS" panose="030F0702030302020204" pitchFamily="66" charset="0"/>
              </a:rPr>
              <a:t>Study at a friend’s house.</a:t>
            </a:r>
            <a:endParaRPr lang="en-US" altLang="zh-CN" sz="3400" b="1">
              <a:solidFill>
                <a:srgbClr val="CC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6" name="矩形 24585"/>
          <p:cNvSpPr/>
          <p:nvPr/>
        </p:nvSpPr>
        <p:spPr>
          <a:xfrm>
            <a:off x="4500563" y="620713"/>
            <a:ext cx="4257675" cy="10175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zh-CN" sz="3400" b="1">
                <a:solidFill>
                  <a:srgbClr val="608200"/>
                </a:solidFill>
                <a:latin typeface="Comic Sans MS" panose="030F0702030302020204" pitchFamily="66" charset="0"/>
              </a:rPr>
              <a:t>Don’t </a:t>
            </a:r>
            <a:r>
              <a:rPr lang="en-US" altLang="zh-CN" sz="3400" b="1">
                <a:solidFill>
                  <a:schemeClr val="accent2"/>
                </a:solidFill>
                <a:latin typeface="Comic Sans MS" panose="030F0702030302020204" pitchFamily="66" charset="0"/>
              </a:rPr>
              <a:t>go out on school nights.</a:t>
            </a:r>
            <a:endParaRPr lang="en-US" altLang="zh-CN" sz="3400" b="1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7" name="矩形 24586"/>
          <p:cNvSpPr/>
          <p:nvPr/>
        </p:nvSpPr>
        <p:spPr>
          <a:xfrm>
            <a:off x="323850" y="620713"/>
            <a:ext cx="4391025" cy="10175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>
              <a:defRPr sz="2400" kern="1200"/>
            </a:lvl2pPr>
            <a:lvl3pPr marL="1143000" lvl="2" indent="-228600">
              <a:defRPr sz="2000" kern="1200"/>
            </a:lvl3pPr>
            <a:lvl4pPr marL="1600200" lvl="3" indent="-228600">
              <a:defRPr sz="1800" kern="1200"/>
            </a:lvl4pPr>
            <a:lvl5pPr marL="2057400" lvl="4" indent="-228600">
              <a:defRPr sz="1800" kern="1200"/>
            </a:lvl5pPr>
          </a:lstStyle>
          <a:p>
            <a:pPr marL="0" lv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zh-CN" sz="3400" b="1">
                <a:solidFill>
                  <a:srgbClr val="608200"/>
                </a:solidFill>
                <a:latin typeface="Comic Sans MS" panose="030F0702030302020204" pitchFamily="66" charset="0"/>
              </a:rPr>
              <a:t>Don’t</a:t>
            </a:r>
            <a:r>
              <a:rPr lang="en-US" altLang="zh-CN" sz="3400" b="1">
                <a:solidFill>
                  <a:srgbClr val="CC0066"/>
                </a:solidFill>
                <a:latin typeface="Comic Sans MS" panose="030F0702030302020204" pitchFamily="66" charset="0"/>
              </a:rPr>
              <a:t> go out on school nights.</a:t>
            </a:r>
            <a:endParaRPr lang="en-US" altLang="zh-CN" sz="3400" b="1">
              <a:solidFill>
                <a:srgbClr val="CC0066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4602" name="组合 24601"/>
          <p:cNvGrpSpPr/>
          <p:nvPr/>
        </p:nvGrpSpPr>
        <p:grpSpPr>
          <a:xfrm>
            <a:off x="0" y="0"/>
            <a:ext cx="9144000" cy="6669088"/>
            <a:chOff x="204" y="119"/>
            <a:chExt cx="5313" cy="4201"/>
          </a:xfrm>
        </p:grpSpPr>
        <p:sp>
          <p:nvSpPr>
            <p:cNvPr id="24588" name="矩形 24587"/>
            <p:cNvSpPr/>
            <p:nvPr/>
          </p:nvSpPr>
          <p:spPr>
            <a:xfrm>
              <a:off x="2970" y="119"/>
              <a:ext cx="2547" cy="34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lvl="0" indent="-342900" algn="l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lvl="1" indent="-285750">
                <a:defRPr sz="2400" kern="1200"/>
              </a:lvl2pPr>
              <a:lvl3pPr marL="1143000" lvl="2" indent="-228600">
                <a:defRPr sz="2000" kern="1200"/>
              </a:lvl3pPr>
              <a:lvl4pPr marL="1600200" lvl="3" indent="-228600">
                <a:defRPr sz="1800" kern="1200"/>
              </a:lvl4pPr>
              <a:lvl5pPr marL="2057400" lvl="4" indent="-228600">
                <a:defRPr sz="1800" kern="1200"/>
              </a:lvl5pPr>
            </a:lstStyle>
            <a:p>
              <a:pPr marL="0" lvl="0" indent="0" algn="ctr">
                <a:lnSpc>
                  <a:spcPct val="95000"/>
                </a:lnSpc>
                <a:spcBef>
                  <a:spcPct val="0"/>
                </a:spcBef>
                <a:buNone/>
              </a:pPr>
              <a:r>
                <a:rPr lang="en-US" altLang="zh-CN" sz="3200" b="1"/>
                <a:t>Wu Yu</a:t>
              </a:r>
              <a:endParaRPr lang="en-US" altLang="zh-CN" sz="3200" b="1"/>
            </a:p>
          </p:txBody>
        </p:sp>
        <p:sp>
          <p:nvSpPr>
            <p:cNvPr id="24589" name="矩形 24588"/>
            <p:cNvSpPr/>
            <p:nvPr/>
          </p:nvSpPr>
          <p:spPr>
            <a:xfrm>
              <a:off x="204" y="119"/>
              <a:ext cx="2766" cy="34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lvl="0" indent="-342900" algn="l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lvl="1" indent="-285750">
                <a:defRPr sz="2400" kern="1200"/>
              </a:lvl2pPr>
              <a:lvl3pPr marL="1143000" lvl="2" indent="-228600">
                <a:defRPr sz="2000" kern="1200"/>
              </a:lvl3pPr>
              <a:lvl4pPr marL="1600200" lvl="3" indent="-228600">
                <a:defRPr sz="1800" kern="1200"/>
              </a:lvl4pPr>
              <a:lvl5pPr marL="2057400" lvl="4" indent="-228600">
                <a:defRPr sz="1800" kern="1200"/>
              </a:lvl5pPr>
            </a:lstStyle>
            <a:p>
              <a:pPr marL="0" lvl="0" indent="0" algn="ctr">
                <a:lnSpc>
                  <a:spcPct val="95000"/>
                </a:lnSpc>
                <a:spcBef>
                  <a:spcPct val="0"/>
                </a:spcBef>
                <a:buNone/>
              </a:pPr>
              <a:r>
                <a:rPr lang="en-US" altLang="zh-CN" sz="3200" b="1"/>
                <a:t>Sun Fei</a:t>
              </a:r>
              <a:endParaRPr lang="en-US" altLang="zh-CN" sz="3200" b="1"/>
            </a:p>
          </p:txBody>
        </p:sp>
        <p:grpSp>
          <p:nvGrpSpPr>
            <p:cNvPr id="24601" name="组合 24600"/>
            <p:cNvGrpSpPr/>
            <p:nvPr/>
          </p:nvGrpSpPr>
          <p:grpSpPr>
            <a:xfrm>
              <a:off x="204" y="119"/>
              <a:ext cx="5313" cy="4201"/>
              <a:chOff x="204" y="119"/>
              <a:chExt cx="5313" cy="4201"/>
            </a:xfrm>
          </p:grpSpPr>
          <p:sp>
            <p:nvSpPr>
              <p:cNvPr id="24590" name="直接连接符 24589"/>
              <p:cNvSpPr/>
              <p:nvPr/>
            </p:nvSpPr>
            <p:spPr>
              <a:xfrm>
                <a:off x="204" y="119"/>
                <a:ext cx="5313" cy="0"/>
              </a:xfrm>
              <a:prstGeom prst="line">
                <a:avLst/>
              </a:prstGeom>
              <a:ln w="28575" cap="sq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91" name="直接连接符 24590"/>
              <p:cNvSpPr/>
              <p:nvPr/>
            </p:nvSpPr>
            <p:spPr>
              <a:xfrm>
                <a:off x="204" y="468"/>
                <a:ext cx="5313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92" name="直接连接符 24591"/>
              <p:cNvSpPr/>
              <p:nvPr/>
            </p:nvSpPr>
            <p:spPr>
              <a:xfrm>
                <a:off x="204" y="1109"/>
                <a:ext cx="5313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93" name="直接连接符 24592"/>
              <p:cNvSpPr/>
              <p:nvPr/>
            </p:nvSpPr>
            <p:spPr>
              <a:xfrm>
                <a:off x="204" y="2042"/>
                <a:ext cx="5313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94" name="直接连接符 24593"/>
              <p:cNvSpPr/>
              <p:nvPr/>
            </p:nvSpPr>
            <p:spPr>
              <a:xfrm>
                <a:off x="204" y="3067"/>
                <a:ext cx="5313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95" name="直接连接符 24594"/>
              <p:cNvSpPr/>
              <p:nvPr/>
            </p:nvSpPr>
            <p:spPr>
              <a:xfrm>
                <a:off x="204" y="3702"/>
                <a:ext cx="5313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96" name="直接连接符 24595"/>
              <p:cNvSpPr/>
              <p:nvPr/>
            </p:nvSpPr>
            <p:spPr>
              <a:xfrm>
                <a:off x="204" y="4257"/>
                <a:ext cx="5313" cy="0"/>
              </a:xfrm>
              <a:prstGeom prst="line">
                <a:avLst/>
              </a:prstGeom>
              <a:ln w="28575" cap="sq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97" name="直接连接符 24596"/>
              <p:cNvSpPr/>
              <p:nvPr/>
            </p:nvSpPr>
            <p:spPr>
              <a:xfrm>
                <a:off x="204" y="119"/>
                <a:ext cx="0" cy="4138"/>
              </a:xfrm>
              <a:prstGeom prst="line">
                <a:avLst/>
              </a:prstGeom>
              <a:ln w="28575" cap="sq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98" name="直接连接符 24597"/>
              <p:cNvSpPr/>
              <p:nvPr/>
            </p:nvSpPr>
            <p:spPr>
              <a:xfrm>
                <a:off x="2699" y="182"/>
                <a:ext cx="0" cy="4138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99" name="直接连接符 24598"/>
              <p:cNvSpPr/>
              <p:nvPr/>
            </p:nvSpPr>
            <p:spPr>
              <a:xfrm>
                <a:off x="5517" y="119"/>
                <a:ext cx="0" cy="4138"/>
              </a:xfrm>
              <a:prstGeom prst="line">
                <a:avLst/>
              </a:prstGeom>
              <a:ln w="28575" cap="sq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24603" name="动作按钮: 声音 24602">
            <a:hlinkClick r:id="rId1" action="ppaction://hlinkfile"/>
          </p:cNvPr>
          <p:cNvSpPr/>
          <p:nvPr/>
        </p:nvSpPr>
        <p:spPr>
          <a:xfrm>
            <a:off x="3635375" y="1700213"/>
            <a:ext cx="504825" cy="433387"/>
          </a:xfrm>
          <a:prstGeom prst="actionButtonSound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80" grpId="0"/>
      <p:bldP spid="24581" grpId="0"/>
      <p:bldP spid="24582" grpId="0"/>
      <p:bldP spid="24583" grpId="0"/>
      <p:bldP spid="24584" grpId="0"/>
      <p:bldP spid="245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文本框 15361"/>
          <p:cNvSpPr txBox="1"/>
          <p:nvPr/>
        </p:nvSpPr>
        <p:spPr>
          <a:xfrm>
            <a:off x="107950" y="160338"/>
            <a:ext cx="8785225" cy="6076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What do you think parents should / shouldn’t do at home?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smoke /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drink 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/ play cards /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cook for children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/ beat children /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scold children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/ scold children</a:t>
            </a:r>
            <a:r>
              <a:rPr lang="en-US" altLang="zh-CN" sz="3600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in public /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wash the clothes for children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/ read children’s diary without permission /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buy children what they want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/  break their word / </a:t>
            </a: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play computer games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charRg st="0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charRg st="0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charRg st="57" end="3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2">
                                            <p:txEl>
                                              <p:charRg st="57" end="3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文本框 26625"/>
          <p:cNvSpPr txBox="1"/>
          <p:nvPr/>
        </p:nvSpPr>
        <p:spPr>
          <a:xfrm>
            <a:off x="254000" y="1392238"/>
            <a:ext cx="8639175" cy="4702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4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语态分为两种，即主动语态和被动语态。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  <a:buClrTx/>
              <a:buFont typeface="Wingdings" panose="05000000000000000000" pitchFamily="2" charset="2"/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600" b="1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主动语态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表示</a:t>
            </a:r>
            <a:r>
              <a:rPr lang="zh-CN" altLang="en-US" sz="3600" b="1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主语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是动作的</a:t>
            </a:r>
            <a:r>
              <a:rPr lang="zh-CN" altLang="en-US" sz="3600" b="1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发出者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，而</a:t>
            </a:r>
            <a:r>
              <a:rPr lang="zh-CN" altLang="en-US" sz="3600" b="1" dirty="0">
                <a:solidFill>
                  <a:srgbClr val="FF00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被动语态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表示</a:t>
            </a:r>
            <a:r>
              <a:rPr lang="zh-CN" altLang="en-US" sz="3600" b="1" dirty="0">
                <a:solidFill>
                  <a:srgbClr val="FF00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主语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是动作的</a:t>
            </a:r>
            <a:r>
              <a:rPr lang="zh-CN" altLang="en-US" sz="3600" b="1" dirty="0">
                <a:solidFill>
                  <a:srgbClr val="FF00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承受者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  <a:buClrTx/>
              <a:buFont typeface="Wingdings" panose="05000000000000000000" pitchFamily="2" charset="2"/>
              <a:buChar char="Ø"/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altLang="zh-CN" sz="3600" b="1">
                <a:solidFill>
                  <a:srgbClr val="00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be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及物动词的</a:t>
            </a:r>
            <a:r>
              <a:rPr lang="zh-CN" altLang="en-US" sz="3600" b="1" dirty="0">
                <a:solidFill>
                  <a:srgbClr val="00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过去分词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  <a:buClrTx/>
              <a:buFont typeface="Wingdings" panose="05000000000000000000" pitchFamily="2" charset="2"/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be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有人称、时态和数的变化。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627" name="矩形 26626"/>
          <p:cNvSpPr/>
          <p:nvPr/>
        </p:nvSpPr>
        <p:spPr>
          <a:xfrm>
            <a:off x="2916238" y="260350"/>
            <a:ext cx="2879725" cy="85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5000" b="1" dirty="0">
                <a:solidFill>
                  <a:srgbClr val="9900FF"/>
                </a:solidFill>
                <a:latin typeface="Times New Roman" panose="02020603050405020304" charset="0"/>
                <a:ea typeface="华文新魏" pitchFamily="2" charset="-122"/>
              </a:rPr>
              <a:t>被动语态</a:t>
            </a:r>
            <a:endParaRPr lang="zh-CN" altLang="en-US" sz="5000" b="1" dirty="0">
              <a:solidFill>
                <a:srgbClr val="9900FF"/>
              </a:solidFill>
              <a:latin typeface="Times New Roman" panose="02020603050405020304" charset="0"/>
              <a:ea typeface="华文新魏" pitchFamily="2" charset="-122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6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charRg st="20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6">
                                            <p:txEl>
                                              <p:charRg st="20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6">
                                            <p:txEl>
                                              <p:charRg st="20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6">
                                            <p:txEl>
                                              <p:charRg st="20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charRg st="57" end="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6">
                                            <p:txEl>
                                              <p:charRg st="57" end="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charRg st="73" end="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626">
                                            <p:txEl>
                                              <p:charRg st="73" end="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文本框 29697"/>
          <p:cNvSpPr txBox="1"/>
          <p:nvPr/>
        </p:nvSpPr>
        <p:spPr>
          <a:xfrm>
            <a:off x="2051050" y="115888"/>
            <a:ext cx="547211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Times New Roman" panose="02020603050405020304" charset="0"/>
                <a:ea typeface="宋体" panose="02010600030101010101" pitchFamily="2" charset="-122"/>
              </a:rPr>
              <a:t>把下列句子改成被动语态</a:t>
            </a:r>
            <a:endParaRPr lang="zh-CN" altLang="en-US" sz="3600" b="1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9699" name="文本框 29698"/>
          <p:cNvSpPr txBox="1"/>
          <p:nvPr/>
        </p:nvSpPr>
        <p:spPr>
          <a:xfrm>
            <a:off x="146050" y="765175"/>
            <a:ext cx="8997950" cy="5395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>
              <a:spcBef>
                <a:spcPct val="25000"/>
              </a:spcBef>
              <a:buAutoNum type="arabicPeriod"/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They allow us to have part-time jobs. 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spcBef>
                <a:spcPct val="25000"/>
              </a:spcBef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____________________________________.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/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2. The teacher asked Anna to  finish the picture. 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/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 ____________________________________.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10000"/>
              </a:lnSpc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3. People in the UK speak English.</a:t>
            </a:r>
            <a:r>
              <a:rPr lang="en-US" altLang="zh-CN" sz="3600"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____________________________________.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10000"/>
              </a:lnSpc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4. We must send the postcard at once.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10000"/>
              </a:lnSpc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_____________________________________.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9700" name="文本框 29699"/>
          <p:cNvSpPr txBox="1"/>
          <p:nvPr/>
        </p:nvSpPr>
        <p:spPr>
          <a:xfrm>
            <a:off x="323850" y="1484313"/>
            <a:ext cx="82819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We</a:t>
            </a:r>
            <a:r>
              <a:rPr lang="en-US" altLang="zh-CN" sz="3600" b="1">
                <a:solidFill>
                  <a:srgbClr val="CC3399"/>
                </a:solidFill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E6300C"/>
                </a:solidFill>
                <a:latin typeface="Times New Roman" panose="02020603050405020304" charset="0"/>
                <a:ea typeface="宋体" panose="02010600030101010101" pitchFamily="2" charset="-122"/>
              </a:rPr>
              <a:t>are allowed to have</a:t>
            </a:r>
            <a:r>
              <a:rPr lang="en-US" altLang="zh-CN" sz="3600" b="1">
                <a:solidFill>
                  <a:srgbClr val="CC3399"/>
                </a:solidFill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part-time jobs</a:t>
            </a:r>
            <a:endParaRPr lang="en-US" altLang="zh-CN" sz="3600" b="1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9702" name="文本框 29701"/>
          <p:cNvSpPr txBox="1"/>
          <p:nvPr/>
        </p:nvSpPr>
        <p:spPr>
          <a:xfrm>
            <a:off x="395288" y="3068638"/>
            <a:ext cx="748823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Anna</a:t>
            </a:r>
            <a:r>
              <a:rPr lang="en-US" altLang="zh-CN" sz="3600" b="1">
                <a:solidFill>
                  <a:srgbClr val="CC3399"/>
                </a:solidFill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FF3300"/>
                </a:solidFill>
                <a:latin typeface="Times New Roman" panose="02020603050405020304" charset="0"/>
                <a:ea typeface="宋体" panose="02010600030101010101" pitchFamily="2" charset="-122"/>
              </a:rPr>
              <a:t>was asked to</a:t>
            </a:r>
            <a:r>
              <a:rPr lang="en-US" altLang="zh-CN" sz="3600" b="1">
                <a:solidFill>
                  <a:srgbClr val="CC3399"/>
                </a:solidFill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finish the picture</a:t>
            </a:r>
            <a:endParaRPr lang="en-US" altLang="zh-CN" sz="3600" b="1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9705" name="文本框 29704"/>
          <p:cNvSpPr txBox="1"/>
          <p:nvPr/>
        </p:nvSpPr>
        <p:spPr>
          <a:xfrm>
            <a:off x="684213" y="4300538"/>
            <a:ext cx="60483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English </a:t>
            </a:r>
            <a:r>
              <a:rPr lang="en-US" altLang="zh-CN" sz="3600" b="1">
                <a:solidFill>
                  <a:srgbClr val="FF0066"/>
                </a:solidFill>
                <a:latin typeface="Times New Roman" panose="02020603050405020304" charset="0"/>
                <a:ea typeface="宋体" panose="02010600030101010101" pitchFamily="2" charset="-122"/>
              </a:rPr>
              <a:t>is spoken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 in the UK.</a:t>
            </a:r>
            <a:endParaRPr lang="en-US" altLang="zh-CN" sz="3600" b="1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9706" name="文本框 29705"/>
          <p:cNvSpPr txBox="1"/>
          <p:nvPr/>
        </p:nvSpPr>
        <p:spPr>
          <a:xfrm>
            <a:off x="611188" y="5451475"/>
            <a:ext cx="71294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The postcard </a:t>
            </a:r>
            <a:r>
              <a:rPr lang="en-US" altLang="zh-CN" sz="3600" b="1">
                <a:solidFill>
                  <a:srgbClr val="FF0066"/>
                </a:solidFill>
                <a:latin typeface="Times New Roman" panose="02020603050405020304" charset="0"/>
                <a:ea typeface="宋体" panose="02010600030101010101" pitchFamily="2" charset="-122"/>
              </a:rPr>
              <a:t>must be sent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 at once.</a:t>
            </a:r>
            <a:endParaRPr lang="en-US" altLang="zh-CN" sz="3600" b="1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29702" grpId="0"/>
      <p:bldP spid="29705" grpId="0"/>
      <p:bldP spid="297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5" name="文本框 30724"/>
          <p:cNvSpPr txBox="1"/>
          <p:nvPr/>
        </p:nvSpPr>
        <p:spPr>
          <a:xfrm>
            <a:off x="146050" y="260350"/>
            <a:ext cx="8997950" cy="6000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>
              <a:lnSpc>
                <a:spcPct val="110000"/>
              </a:lnSpc>
              <a:spcBef>
                <a:spcPct val="25000"/>
              </a:spcBef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5. The old cat has eaten the fish.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10000"/>
              </a:lnSpc>
              <a:spcBef>
                <a:spcPct val="25000"/>
              </a:spcBef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___________________________________.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10000"/>
              </a:lnSpc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6. I can’t find the watch anywhere.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10000"/>
              </a:lnSpc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____________________________________.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10000"/>
              </a:lnSpc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7. When will you work out the math problem?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_____________________________________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80000"/>
              </a:lnSpc>
            </a:pP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———————————————————.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457200" indent="-457200"/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</a:rPr>
              <a:t>8. Where have you put my backpack? ____________________________________.</a:t>
            </a:r>
            <a:endParaRPr lang="en-US" altLang="zh-CN" sz="36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0729" name="文本框 30728"/>
          <p:cNvSpPr txBox="1"/>
          <p:nvPr/>
        </p:nvSpPr>
        <p:spPr>
          <a:xfrm>
            <a:off x="611188" y="3500438"/>
            <a:ext cx="856932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When </a:t>
            </a:r>
            <a:r>
              <a:rPr lang="en-US" altLang="zh-CN" sz="3600" b="1">
                <a:solidFill>
                  <a:srgbClr val="FF0066"/>
                </a:solidFill>
                <a:latin typeface="Times New Roman" panose="02020603050405020304" charset="0"/>
                <a:ea typeface="宋体" panose="02010600030101010101" pitchFamily="2" charset="-122"/>
              </a:rPr>
              <a:t>will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 the math problem </a:t>
            </a:r>
            <a:r>
              <a:rPr lang="en-US" altLang="zh-CN" sz="3600" b="1">
                <a:solidFill>
                  <a:srgbClr val="FF0066"/>
                </a:solidFill>
                <a:latin typeface="Times New Roman" panose="02020603050405020304" charset="0"/>
                <a:ea typeface="宋体" panose="02010600030101010101" pitchFamily="2" charset="-122"/>
              </a:rPr>
              <a:t>be worked out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?</a:t>
            </a:r>
            <a:endParaRPr lang="en-US" altLang="zh-CN" sz="3600" b="1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0730" name="文本框 30729"/>
          <p:cNvSpPr txBox="1"/>
          <p:nvPr/>
        </p:nvSpPr>
        <p:spPr>
          <a:xfrm>
            <a:off x="468313" y="5661025"/>
            <a:ext cx="84248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Where </a:t>
            </a:r>
            <a:r>
              <a:rPr lang="en-US" altLang="zh-CN" sz="3600" b="1">
                <a:solidFill>
                  <a:srgbClr val="FF0066"/>
                </a:solidFill>
                <a:latin typeface="Times New Roman" panose="02020603050405020304" charset="0"/>
                <a:ea typeface="宋体" panose="02010600030101010101" pitchFamily="2" charset="-122"/>
              </a:rPr>
              <a:t>has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 my backpack </a:t>
            </a:r>
            <a:r>
              <a:rPr lang="en-US" altLang="zh-CN" sz="3600" b="1">
                <a:solidFill>
                  <a:srgbClr val="FF0066"/>
                </a:solidFill>
                <a:latin typeface="Times New Roman" panose="02020603050405020304" charset="0"/>
                <a:ea typeface="宋体" panose="02010600030101010101" pitchFamily="2" charset="-122"/>
              </a:rPr>
              <a:t>been put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?</a:t>
            </a:r>
            <a:endParaRPr lang="en-US" altLang="zh-CN" sz="3600" b="1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0731" name="文本框 30730"/>
          <p:cNvSpPr txBox="1"/>
          <p:nvPr/>
        </p:nvSpPr>
        <p:spPr>
          <a:xfrm>
            <a:off x="395288" y="2276475"/>
            <a:ext cx="84248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The watch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can’t be found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 anywhere.</a:t>
            </a:r>
            <a:endParaRPr lang="en-US" altLang="zh-CN" sz="3600" b="1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0732" name="文本框 30731"/>
          <p:cNvSpPr txBox="1"/>
          <p:nvPr/>
        </p:nvSpPr>
        <p:spPr>
          <a:xfrm>
            <a:off x="396875" y="1052513"/>
            <a:ext cx="835183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The fish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has been eaten</a:t>
            </a:r>
            <a:r>
              <a:rPr lang="en-US" altLang="zh-CN" sz="3600" b="1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</a:rPr>
              <a:t> ( by the old cat ).</a:t>
            </a:r>
            <a:endParaRPr lang="en-US" altLang="zh-CN" sz="3600" b="1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/>
      <p:bldP spid="30730" grpId="0"/>
      <p:bldP spid="30731" grpId="0"/>
      <p:bldP spid="307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文本框 33793"/>
          <p:cNvSpPr txBox="1"/>
          <p:nvPr/>
        </p:nvSpPr>
        <p:spPr>
          <a:xfrm>
            <a:off x="250825" y="188913"/>
            <a:ext cx="8569325" cy="6215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1. David broke the cup.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The cup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was broken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by David. 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2. A thief has stolen my keys.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My keys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have been stolen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.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3. They can take good care of my child.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My child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can be taken good care of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.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4. They will not clean the office.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The office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will not be cleaned.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charRg st="25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4">
                                            <p:txEl>
                                              <p:charRg st="25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charRg st="55" end="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4">
                                            <p:txEl>
                                              <p:charRg st="55" end="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charRg st="87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794">
                                            <p:txEl>
                                              <p:charRg st="87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charRg st="113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794">
                                            <p:txEl>
                                              <p:charRg st="113" end="1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charRg st="153" end="1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794">
                                            <p:txEl>
                                              <p:charRg st="153" end="18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charRg st="189" end="2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794">
                                            <p:txEl>
                                              <p:charRg st="189" end="2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charRg st="225" end="2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794">
                                            <p:txEl>
                                              <p:charRg st="225" end="2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3" name="矩形 40962"/>
          <p:cNvSpPr/>
          <p:nvPr/>
        </p:nvSpPr>
        <p:spPr>
          <a:xfrm>
            <a:off x="107950" y="115888"/>
            <a:ext cx="8640763" cy="6140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5. They haven’t told me about it.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I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haven’t been told about it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.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6. The workers are repairing my car now.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My car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is being repaired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now.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7. He gave me a book.</a:t>
            </a:r>
            <a:r>
              <a:rPr lang="en-US" altLang="zh-CN" sz="3600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endParaRPr lang="en-US" altLang="zh-CN" sz="360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I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was given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a book. 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 book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was given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to me.</a:t>
            </a:r>
            <a:r>
              <a:rPr lang="en-US" altLang="zh-CN" sz="3600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endParaRPr lang="en-US" altLang="zh-CN" sz="3600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8. I saw him cleaning the room.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He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was seen cleaning</a:t>
            </a: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the room.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34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charRg st="34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65" end="1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charRg st="65" end="1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107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charRg st="107" end="1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137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charRg st="137" end="1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160" end="1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charRg st="160" end="1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181" end="2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63">
                                            <p:txEl>
                                              <p:charRg st="181" end="2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206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963">
                                            <p:txEl>
                                              <p:charRg st="206" end="2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238" end="2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963">
                                            <p:txEl>
                                              <p:charRg st="238" end="2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452" name="表格 14451"/>
          <p:cNvGraphicFramePr/>
          <p:nvPr/>
        </p:nvGraphicFramePr>
        <p:xfrm>
          <a:off x="323850" y="44450"/>
          <a:ext cx="8569325" cy="6657975"/>
        </p:xfrm>
        <a:graphic>
          <a:graphicData uri="http://schemas.openxmlformats.org/drawingml/2006/table">
            <a:tbl>
              <a:tblPr/>
              <a:tblGrid>
                <a:gridCol w="3090863"/>
                <a:gridCol w="1589087"/>
                <a:gridCol w="2273300"/>
                <a:gridCol w="1616075"/>
              </a:tblGrid>
              <a:tr h="60642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always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sometimes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never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Fight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7785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Talk in class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Sleep in class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65213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Copy homework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2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Get to school late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65213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Eat snacks in class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2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b="1">
                          <a:latin typeface="Comic Sans MS" panose="030F0702030302020204" pitchFamily="66" charset="0"/>
                        </a:rPr>
                        <a:t>Do not wear uniforms </a:t>
                      </a:r>
                      <a:endParaRPr lang="zh-CN" altLang="en-US" sz="3200" b="1">
                        <a:latin typeface="Comic Sans MS" panose="030F0702030302020204" pitchFamily="66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3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文本框 13313"/>
          <p:cNvSpPr txBox="1"/>
          <p:nvPr/>
        </p:nvSpPr>
        <p:spPr>
          <a:xfrm>
            <a:off x="250825" y="333375"/>
            <a:ext cx="8893175" cy="20145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Read the passage in 3a and answer the questions: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50000"/>
              </a:spcBef>
              <a:buAutoNum type="arabicPeriod"/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What problems do they talk about?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3316" name="文本框 13315"/>
          <p:cNvSpPr txBox="1"/>
          <p:nvPr/>
        </p:nvSpPr>
        <p:spPr>
          <a:xfrm>
            <a:off x="250825" y="4110038"/>
            <a:ext cx="8424863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2. What does the writer think of them?</a:t>
            </a:r>
            <a:endParaRPr lang="en-US" altLang="zh-CN" sz="360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3317" name="文本框 13316"/>
          <p:cNvSpPr txBox="1"/>
          <p:nvPr/>
        </p:nvSpPr>
        <p:spPr>
          <a:xfrm>
            <a:off x="323850" y="2636838"/>
            <a:ext cx="882015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School uniforms, study in groups and vacations.</a:t>
            </a:r>
            <a:endParaRPr lang="en-US" altLang="zh-CN" sz="36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3318" name="动作按钮: 声音 13317">
            <a:hlinkClick r:id="rId1" action="ppaction://hlinkfile">
              <a:snd r:embed="rId2" name="applause.wav"/>
            </a:hlinkClick>
          </p:cNvPr>
          <p:cNvSpPr/>
          <p:nvPr/>
        </p:nvSpPr>
        <p:spPr>
          <a:xfrm>
            <a:off x="7308850" y="5589588"/>
            <a:ext cx="576263" cy="576262"/>
          </a:xfrm>
          <a:prstGeom prst="actionButtonSound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矩形 11265"/>
          <p:cNvSpPr/>
          <p:nvPr/>
        </p:nvSpPr>
        <p:spPr>
          <a:xfrm>
            <a:off x="36513" y="230188"/>
            <a:ext cx="9144000" cy="3937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/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1) What does the writer think of uniform?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342900" indent="-342900"/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342900" indent="-342900"/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342900" indent="-342900"/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342900" indent="-342900"/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2) What does the writer think of studying in groups?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1267" name="文本框 11266"/>
          <p:cNvSpPr txBox="1"/>
          <p:nvPr/>
        </p:nvSpPr>
        <p:spPr>
          <a:xfrm>
            <a:off x="215900" y="1341438"/>
            <a:ext cx="8820150" cy="173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He / she thinks the uniforms are ugly and they want to design their own uniforms.</a:t>
            </a:r>
            <a:endParaRPr lang="en-US" altLang="zh-CN" sz="36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1268" name="文本框 11267"/>
          <p:cNvSpPr txBox="1"/>
          <p:nvPr/>
        </p:nvSpPr>
        <p:spPr>
          <a:xfrm>
            <a:off x="107950" y="4235450"/>
            <a:ext cx="9144000" cy="2289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He / she thinks they should be allowed to do so, because they can learn a lot from each other though they get noisy sometimes.</a:t>
            </a:r>
            <a:endParaRPr lang="en-US" altLang="zh-CN" sz="36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矩形 7169"/>
          <p:cNvSpPr/>
          <p:nvPr/>
        </p:nvSpPr>
        <p:spPr>
          <a:xfrm>
            <a:off x="144463" y="333375"/>
            <a:ext cx="8675687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3) What does the writer think of vacations?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7171" name="文本框 7170"/>
          <p:cNvSpPr txBox="1"/>
          <p:nvPr/>
        </p:nvSpPr>
        <p:spPr>
          <a:xfrm>
            <a:off x="250825" y="1700213"/>
            <a:ext cx="856932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The vacations are too short and they can be longer.</a:t>
            </a:r>
            <a:endParaRPr lang="en-US" altLang="zh-CN" sz="36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文本框 9217"/>
          <p:cNvSpPr txBox="1"/>
          <p:nvPr/>
        </p:nvSpPr>
        <p:spPr>
          <a:xfrm>
            <a:off x="250825" y="404813"/>
            <a:ext cx="5257800" cy="5310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The other day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Keep … happy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In groups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Learn from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At present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 err="1">
                <a:latin typeface="Comic Sans MS" panose="030F0702030302020204" pitchFamily="66" charset="0"/>
                <a:ea typeface="宋体" panose="02010600030101010101" pitchFamily="2" charset="-122"/>
              </a:rPr>
              <a:t>Have an opportunity to do sth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9219" name="文本框 9218"/>
          <p:cNvSpPr txBox="1"/>
          <p:nvPr/>
        </p:nvSpPr>
        <p:spPr>
          <a:xfrm>
            <a:off x="4643438" y="476250"/>
            <a:ext cx="4500562" cy="4760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前几天</a:t>
            </a:r>
            <a:endParaRPr lang="zh-CN" altLang="en-US" sz="3600" b="1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让</a:t>
            </a:r>
            <a:r>
              <a:rPr lang="en-US" altLang="zh-CN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…</a:t>
            </a:r>
            <a:r>
              <a: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快乐</a:t>
            </a:r>
            <a:endParaRPr lang="zh-CN" altLang="en-US" sz="3600" b="1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以小组的形式</a:t>
            </a:r>
            <a:endParaRPr lang="zh-CN" altLang="en-US" sz="3600" b="1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向</a:t>
            </a:r>
            <a:r>
              <a:rPr lang="en-US" altLang="zh-CN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…</a:t>
            </a:r>
            <a:r>
              <a: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学习</a:t>
            </a:r>
            <a:endParaRPr lang="zh-CN" altLang="en-US" sz="3600" b="1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目前，眼下，现在</a:t>
            </a:r>
            <a:endParaRPr lang="zh-CN" altLang="en-US" sz="3600" b="1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有机会做某事</a:t>
            </a:r>
            <a:endParaRPr lang="zh-CN" altLang="en-US" sz="3600" b="1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4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charRg st="4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16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charRg st="16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21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charRg st="21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3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charRg st="30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文本框 31745"/>
          <p:cNvSpPr txBox="1"/>
          <p:nvPr/>
        </p:nvSpPr>
        <p:spPr>
          <a:xfrm>
            <a:off x="396875" y="612775"/>
            <a:ext cx="8567738" cy="1520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My friends and I talked about the rules that we have in school.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1747" name="直接连接符 31746"/>
          <p:cNvSpPr/>
          <p:nvPr/>
        </p:nvSpPr>
        <p:spPr>
          <a:xfrm>
            <a:off x="1836738" y="2133600"/>
            <a:ext cx="4751387" cy="0"/>
          </a:xfrm>
          <a:prstGeom prst="line">
            <a:avLst/>
          </a:prstGeom>
          <a:ln w="47625" cap="flat" cmpd="sng">
            <a:solidFill>
              <a:srgbClr val="00008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1751" name="组合 31750"/>
          <p:cNvGrpSpPr/>
          <p:nvPr/>
        </p:nvGrpSpPr>
        <p:grpSpPr>
          <a:xfrm>
            <a:off x="3779838" y="2133600"/>
            <a:ext cx="2232025" cy="1008063"/>
            <a:chOff x="2381" y="1344"/>
            <a:chExt cx="1406" cy="635"/>
          </a:xfrm>
        </p:grpSpPr>
        <p:sp>
          <p:nvSpPr>
            <p:cNvPr id="31748" name="直接连接符 31747"/>
            <p:cNvSpPr/>
            <p:nvPr/>
          </p:nvSpPr>
          <p:spPr>
            <a:xfrm>
              <a:off x="2381" y="1344"/>
              <a:ext cx="0" cy="362"/>
            </a:xfrm>
            <a:prstGeom prst="line">
              <a:avLst/>
            </a:prstGeom>
            <a:ln w="47625" cap="flat" cmpd="sng">
              <a:solidFill>
                <a:srgbClr val="00008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1749" name="文本框 31748"/>
            <p:cNvSpPr txBox="1"/>
            <p:nvPr/>
          </p:nvSpPr>
          <p:spPr>
            <a:xfrm>
              <a:off x="2426" y="1575"/>
              <a:ext cx="1361" cy="4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solidFill>
                    <a:schemeClr val="accent2"/>
                  </a:solidFill>
                  <a:latin typeface="Comic Sans MS" panose="030F0702030302020204" pitchFamily="66" charset="0"/>
                  <a:ea typeface="宋体" panose="02010600030101010101" pitchFamily="2" charset="-122"/>
                </a:rPr>
                <a:t>定语从句</a:t>
              </a:r>
              <a:endParaRPr lang="zh-CN" altLang="en-US" sz="3600" b="1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endParaRPr>
            </a:p>
          </p:txBody>
        </p:sp>
      </p:grpSp>
      <p:sp>
        <p:nvSpPr>
          <p:cNvPr id="31750" name="椭圆 31749"/>
          <p:cNvSpPr/>
          <p:nvPr/>
        </p:nvSpPr>
        <p:spPr>
          <a:xfrm>
            <a:off x="144463" y="1341438"/>
            <a:ext cx="1547812" cy="865187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752" name="文本框 31751"/>
          <p:cNvSpPr txBox="1"/>
          <p:nvPr/>
        </p:nvSpPr>
        <p:spPr>
          <a:xfrm>
            <a:off x="179388" y="3284538"/>
            <a:ext cx="8820150" cy="1520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The problem is that all my classmates think the uniforms are ugly.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grpSp>
        <p:nvGrpSpPr>
          <p:cNvPr id="31755" name="组合 31754"/>
          <p:cNvGrpSpPr/>
          <p:nvPr/>
        </p:nvGrpSpPr>
        <p:grpSpPr>
          <a:xfrm>
            <a:off x="395288" y="4076700"/>
            <a:ext cx="8353425" cy="720725"/>
            <a:chOff x="249" y="2795"/>
            <a:chExt cx="5262" cy="454"/>
          </a:xfrm>
        </p:grpSpPr>
        <p:sp>
          <p:nvSpPr>
            <p:cNvPr id="31753" name="直接连接符 31752"/>
            <p:cNvSpPr/>
            <p:nvPr/>
          </p:nvSpPr>
          <p:spPr>
            <a:xfrm>
              <a:off x="2472" y="2795"/>
              <a:ext cx="3039" cy="0"/>
            </a:xfrm>
            <a:prstGeom prst="line">
              <a:avLst/>
            </a:prstGeom>
            <a:ln w="47625" cap="flat" cmpd="sng">
              <a:solidFill>
                <a:srgbClr val="00008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4" name="直接连接符 31753"/>
            <p:cNvSpPr/>
            <p:nvPr/>
          </p:nvSpPr>
          <p:spPr>
            <a:xfrm>
              <a:off x="249" y="3249"/>
              <a:ext cx="3765" cy="0"/>
            </a:xfrm>
            <a:prstGeom prst="line">
              <a:avLst/>
            </a:prstGeom>
            <a:ln w="47625" cap="flat" cmpd="sng">
              <a:solidFill>
                <a:srgbClr val="00008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1763" name="组合 31762"/>
          <p:cNvGrpSpPr/>
          <p:nvPr/>
        </p:nvGrpSpPr>
        <p:grpSpPr>
          <a:xfrm>
            <a:off x="5508625" y="4148138"/>
            <a:ext cx="3095625" cy="1938337"/>
            <a:chOff x="3470" y="2840"/>
            <a:chExt cx="1950" cy="1221"/>
          </a:xfrm>
        </p:grpSpPr>
        <p:grpSp>
          <p:nvGrpSpPr>
            <p:cNvPr id="31758" name="组合 31757"/>
            <p:cNvGrpSpPr/>
            <p:nvPr/>
          </p:nvGrpSpPr>
          <p:grpSpPr>
            <a:xfrm>
              <a:off x="3470" y="2840"/>
              <a:ext cx="1134" cy="817"/>
              <a:chOff x="3470" y="2840"/>
              <a:chExt cx="1134" cy="817"/>
            </a:xfrm>
          </p:grpSpPr>
          <p:sp>
            <p:nvSpPr>
              <p:cNvPr id="31756" name="直接连接符 31755"/>
              <p:cNvSpPr/>
              <p:nvPr/>
            </p:nvSpPr>
            <p:spPr>
              <a:xfrm>
                <a:off x="4604" y="2840"/>
                <a:ext cx="0" cy="817"/>
              </a:xfrm>
              <a:prstGeom prst="line">
                <a:avLst/>
              </a:prstGeom>
              <a:ln w="47625" cap="flat" cmpd="sng">
                <a:solidFill>
                  <a:srgbClr val="00008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31757" name="直接连接符 31756"/>
              <p:cNvSpPr/>
              <p:nvPr/>
            </p:nvSpPr>
            <p:spPr>
              <a:xfrm>
                <a:off x="3470" y="3249"/>
                <a:ext cx="1088" cy="363"/>
              </a:xfrm>
              <a:prstGeom prst="line">
                <a:avLst/>
              </a:prstGeom>
              <a:ln w="47625" cap="flat" cmpd="sng">
                <a:solidFill>
                  <a:srgbClr val="000080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sp>
          <p:nvSpPr>
            <p:cNvPr id="31759" name="文本框 31758"/>
            <p:cNvSpPr txBox="1"/>
            <p:nvPr/>
          </p:nvSpPr>
          <p:spPr>
            <a:xfrm>
              <a:off x="4104" y="3657"/>
              <a:ext cx="1316" cy="4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solidFill>
                    <a:schemeClr val="accent2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表语从句</a:t>
              </a:r>
              <a:endPara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1760" name="直接连接符 31759"/>
          <p:cNvSpPr/>
          <p:nvPr/>
        </p:nvSpPr>
        <p:spPr>
          <a:xfrm>
            <a:off x="1692275" y="5013325"/>
            <a:ext cx="4535488" cy="0"/>
          </a:xfrm>
          <a:prstGeom prst="line">
            <a:avLst/>
          </a:prstGeom>
          <a:ln w="60325" cap="flat" cmpd="sng">
            <a:solidFill>
              <a:srgbClr val="FF0066"/>
            </a:solidFill>
            <a:prstDash val="sysDot"/>
            <a:headEnd type="none" w="med" len="med"/>
            <a:tailEnd type="none" w="med" len="med"/>
          </a:ln>
        </p:spPr>
      </p:sp>
      <p:grpSp>
        <p:nvGrpSpPr>
          <p:cNvPr id="31764" name="组合 31763"/>
          <p:cNvGrpSpPr/>
          <p:nvPr/>
        </p:nvGrpSpPr>
        <p:grpSpPr>
          <a:xfrm>
            <a:off x="1835150" y="5013325"/>
            <a:ext cx="2087563" cy="1073150"/>
            <a:chOff x="1156" y="3385"/>
            <a:chExt cx="1315" cy="676"/>
          </a:xfrm>
        </p:grpSpPr>
        <p:sp>
          <p:nvSpPr>
            <p:cNvPr id="31761" name="直接连接符 31760"/>
            <p:cNvSpPr/>
            <p:nvPr/>
          </p:nvSpPr>
          <p:spPr>
            <a:xfrm>
              <a:off x="1791" y="3385"/>
              <a:ext cx="0" cy="272"/>
            </a:xfrm>
            <a:prstGeom prst="line">
              <a:avLst/>
            </a:prstGeom>
            <a:ln w="47625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1762" name="文本框 31761"/>
            <p:cNvSpPr txBox="1"/>
            <p:nvPr/>
          </p:nvSpPr>
          <p:spPr>
            <a:xfrm>
              <a:off x="1156" y="3657"/>
              <a:ext cx="1315" cy="4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solidFill>
                    <a:srgbClr val="FF0066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宾语从句</a:t>
              </a:r>
              <a:endParaRPr lang="zh-CN" altLang="en-US" sz="3600" b="1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文本框 35841"/>
          <p:cNvSpPr txBox="1"/>
          <p:nvPr/>
        </p:nvSpPr>
        <p:spPr>
          <a:xfrm>
            <a:off x="250825" y="188913"/>
            <a:ext cx="8569325" cy="3335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Our teacher believe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that if we did that,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we would concentrate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more on our clothes than our studies.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grpSp>
        <p:nvGrpSpPr>
          <p:cNvPr id="35846" name="组合 35845"/>
          <p:cNvGrpSpPr/>
          <p:nvPr/>
        </p:nvGrpSpPr>
        <p:grpSpPr>
          <a:xfrm>
            <a:off x="323850" y="1844675"/>
            <a:ext cx="8135938" cy="1871663"/>
            <a:chOff x="204" y="1162"/>
            <a:chExt cx="5125" cy="1179"/>
          </a:xfrm>
        </p:grpSpPr>
        <p:sp>
          <p:nvSpPr>
            <p:cNvPr id="35843" name="直接连接符 35842"/>
            <p:cNvSpPr/>
            <p:nvPr/>
          </p:nvSpPr>
          <p:spPr>
            <a:xfrm>
              <a:off x="249" y="1162"/>
              <a:ext cx="2722" cy="0"/>
            </a:xfrm>
            <a:prstGeom prst="line">
              <a:avLst/>
            </a:prstGeom>
            <a:ln w="47625" cap="flat" cmpd="sng">
              <a:solidFill>
                <a:srgbClr val="00008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844" name="直接连接符 35843"/>
            <p:cNvSpPr/>
            <p:nvPr/>
          </p:nvSpPr>
          <p:spPr>
            <a:xfrm>
              <a:off x="249" y="1752"/>
              <a:ext cx="2812" cy="0"/>
            </a:xfrm>
            <a:prstGeom prst="line">
              <a:avLst/>
            </a:prstGeom>
            <a:ln w="47625" cap="flat" cmpd="sng">
              <a:solidFill>
                <a:srgbClr val="00008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845" name="直接连接符 35844"/>
            <p:cNvSpPr/>
            <p:nvPr/>
          </p:nvSpPr>
          <p:spPr>
            <a:xfrm>
              <a:off x="204" y="2341"/>
              <a:ext cx="5125" cy="0"/>
            </a:xfrm>
            <a:prstGeom prst="line">
              <a:avLst/>
            </a:prstGeom>
            <a:ln w="47625" cap="flat" cmpd="sng">
              <a:solidFill>
                <a:srgbClr val="00008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5849" name="组合 35848"/>
          <p:cNvGrpSpPr/>
          <p:nvPr/>
        </p:nvGrpSpPr>
        <p:grpSpPr>
          <a:xfrm>
            <a:off x="73025" y="3716338"/>
            <a:ext cx="1258888" cy="2055812"/>
            <a:chOff x="46" y="2341"/>
            <a:chExt cx="793" cy="1295"/>
          </a:xfrm>
        </p:grpSpPr>
        <p:sp>
          <p:nvSpPr>
            <p:cNvPr id="35847" name="直接连接符 35846"/>
            <p:cNvSpPr/>
            <p:nvPr/>
          </p:nvSpPr>
          <p:spPr>
            <a:xfrm>
              <a:off x="340" y="2341"/>
              <a:ext cx="0" cy="545"/>
            </a:xfrm>
            <a:prstGeom prst="line">
              <a:avLst/>
            </a:prstGeom>
            <a:ln w="47625" cap="flat" cmpd="sng">
              <a:solidFill>
                <a:srgbClr val="003366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5848" name="文本框 35847"/>
            <p:cNvSpPr txBox="1"/>
            <p:nvPr/>
          </p:nvSpPr>
          <p:spPr>
            <a:xfrm>
              <a:off x="46" y="2886"/>
              <a:ext cx="793" cy="750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solidFill>
                    <a:schemeClr val="accent2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宾语从句</a:t>
              </a:r>
              <a:endPara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53" name="组合 35852"/>
          <p:cNvGrpSpPr/>
          <p:nvPr/>
        </p:nvGrpSpPr>
        <p:grpSpPr>
          <a:xfrm>
            <a:off x="323850" y="2060575"/>
            <a:ext cx="8280400" cy="1944688"/>
            <a:chOff x="204" y="1298"/>
            <a:chExt cx="5216" cy="1225"/>
          </a:xfrm>
        </p:grpSpPr>
        <p:sp>
          <p:nvSpPr>
            <p:cNvPr id="35850" name="直接连接符 35849"/>
            <p:cNvSpPr/>
            <p:nvPr/>
          </p:nvSpPr>
          <p:spPr>
            <a:xfrm>
              <a:off x="975" y="1298"/>
              <a:ext cx="1996" cy="0"/>
            </a:xfrm>
            <a:prstGeom prst="line">
              <a:avLst/>
            </a:prstGeom>
            <a:ln w="4762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851" name="直接连接符 35850"/>
            <p:cNvSpPr/>
            <p:nvPr/>
          </p:nvSpPr>
          <p:spPr>
            <a:xfrm>
              <a:off x="249" y="1842"/>
              <a:ext cx="2903" cy="0"/>
            </a:xfrm>
            <a:prstGeom prst="line">
              <a:avLst/>
            </a:prstGeom>
            <a:ln w="4762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852" name="直接连接符 35851"/>
            <p:cNvSpPr/>
            <p:nvPr/>
          </p:nvSpPr>
          <p:spPr>
            <a:xfrm>
              <a:off x="204" y="2523"/>
              <a:ext cx="5216" cy="0"/>
            </a:xfrm>
            <a:prstGeom prst="line">
              <a:avLst/>
            </a:prstGeom>
            <a:ln w="4762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5856" name="组合 35855"/>
          <p:cNvGrpSpPr/>
          <p:nvPr/>
        </p:nvGrpSpPr>
        <p:grpSpPr>
          <a:xfrm>
            <a:off x="7165975" y="4005263"/>
            <a:ext cx="1582738" cy="2054225"/>
            <a:chOff x="4514" y="2523"/>
            <a:chExt cx="997" cy="1294"/>
          </a:xfrm>
        </p:grpSpPr>
        <p:sp>
          <p:nvSpPr>
            <p:cNvPr id="35854" name="直接连接符 35853"/>
            <p:cNvSpPr/>
            <p:nvPr/>
          </p:nvSpPr>
          <p:spPr>
            <a:xfrm>
              <a:off x="5012" y="2523"/>
              <a:ext cx="0" cy="590"/>
            </a:xfrm>
            <a:prstGeom prst="line">
              <a:avLst/>
            </a:prstGeom>
            <a:ln w="47625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5855" name="文本框 35854"/>
            <p:cNvSpPr txBox="1"/>
            <p:nvPr/>
          </p:nvSpPr>
          <p:spPr>
            <a:xfrm>
              <a:off x="4514" y="3067"/>
              <a:ext cx="997" cy="750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solidFill>
                    <a:srgbClr val="FF0066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条件状语从句</a:t>
              </a:r>
              <a:endParaRPr lang="zh-CN" altLang="en-US" sz="3600" b="1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857" name="文本框 35856"/>
          <p:cNvSpPr txBox="1"/>
          <p:nvPr/>
        </p:nvSpPr>
        <p:spPr>
          <a:xfrm>
            <a:off x="1979613" y="4365625"/>
            <a:ext cx="4248150" cy="1465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concentrate … on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more …than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5858" name="椭圆 35857"/>
          <p:cNvSpPr/>
          <p:nvPr/>
        </p:nvSpPr>
        <p:spPr>
          <a:xfrm>
            <a:off x="2771775" y="1052513"/>
            <a:ext cx="792163" cy="792162"/>
          </a:xfrm>
          <a:prstGeom prst="ellipse">
            <a:avLst/>
          </a:prstGeom>
          <a:solidFill>
            <a:schemeClr val="accent1">
              <a:alpha val="49001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59" name="椭圆 35858"/>
          <p:cNvSpPr/>
          <p:nvPr/>
        </p:nvSpPr>
        <p:spPr>
          <a:xfrm>
            <a:off x="971550" y="1916113"/>
            <a:ext cx="1512888" cy="792162"/>
          </a:xfrm>
          <a:prstGeom prst="ellipse">
            <a:avLst/>
          </a:prstGeom>
          <a:solidFill>
            <a:schemeClr val="accent1">
              <a:alpha val="49001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5862" name="组合 35861"/>
          <p:cNvGrpSpPr/>
          <p:nvPr/>
        </p:nvGrpSpPr>
        <p:grpSpPr>
          <a:xfrm>
            <a:off x="2268538" y="1196975"/>
            <a:ext cx="3671887" cy="1368425"/>
            <a:chOff x="1429" y="754"/>
            <a:chExt cx="2313" cy="862"/>
          </a:xfrm>
        </p:grpSpPr>
        <p:sp>
          <p:nvSpPr>
            <p:cNvPr id="35860" name="直接连接符 35859"/>
            <p:cNvSpPr/>
            <p:nvPr/>
          </p:nvSpPr>
          <p:spPr>
            <a:xfrm>
              <a:off x="2245" y="754"/>
              <a:ext cx="1497" cy="272"/>
            </a:xfrm>
            <a:prstGeom prst="line">
              <a:avLst/>
            </a:prstGeom>
            <a:ln w="73025" cap="flat" cmpd="sng">
              <a:solidFill>
                <a:srgbClr val="006600"/>
              </a:solidFill>
              <a:prstDash val="sysDot"/>
              <a:headEnd type="none" w="med" len="med"/>
              <a:tailEnd type="triangle" w="med" len="med"/>
            </a:ln>
          </p:spPr>
        </p:sp>
        <p:sp>
          <p:nvSpPr>
            <p:cNvPr id="35861" name="直接连接符 35860"/>
            <p:cNvSpPr/>
            <p:nvPr/>
          </p:nvSpPr>
          <p:spPr>
            <a:xfrm flipV="1">
              <a:off x="1429" y="1026"/>
              <a:ext cx="2313" cy="590"/>
            </a:xfrm>
            <a:prstGeom prst="line">
              <a:avLst/>
            </a:prstGeom>
            <a:ln w="73025" cap="flat" cmpd="sng">
              <a:solidFill>
                <a:srgbClr val="006600"/>
              </a:solidFill>
              <a:prstDash val="sysDot"/>
              <a:headEnd type="none" w="med" len="med"/>
              <a:tailEnd type="triangle" w="med" len="med"/>
            </a:ln>
          </p:spPr>
        </p:sp>
      </p:grpSp>
      <p:sp>
        <p:nvSpPr>
          <p:cNvPr id="35863" name="文本框 35862"/>
          <p:cNvSpPr txBox="1"/>
          <p:nvPr/>
        </p:nvSpPr>
        <p:spPr>
          <a:xfrm>
            <a:off x="6011863" y="1203325"/>
            <a:ext cx="2089150" cy="6413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虚拟语气</a:t>
            </a:r>
            <a:endParaRPr lang="zh-CN" altLang="en-US" sz="3600" b="1" dirty="0">
              <a:solidFill>
                <a:srgbClr val="0066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857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>
                                            <p:txEl>
                                              <p:charRg st="17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857">
                                            <p:txEl>
                                              <p:charRg st="17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7" grpId="0" build="p"/>
      <p:bldP spid="3586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文本框 12289"/>
          <p:cNvSpPr txBox="1"/>
          <p:nvPr/>
        </p:nvSpPr>
        <p:spPr>
          <a:xfrm>
            <a:off x="0" y="44450"/>
            <a:ext cx="9144000" cy="681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>
                <a:latin typeface="Comic Sans MS" panose="030F0702030302020204" pitchFamily="66" charset="0"/>
                <a:ea typeface="宋体" panose="02010600030101010101" pitchFamily="2" charset="-122"/>
              </a:rPr>
              <a:t>Read the passage in Self check 2 and underline the statements.</a:t>
            </a:r>
            <a:endParaRPr lang="en-US" altLang="zh-CN" sz="34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400" b="1">
                <a:latin typeface="Comic Sans MS" panose="030F0702030302020204" pitchFamily="66" charset="0"/>
                <a:ea typeface="宋体" panose="02010600030101010101" pitchFamily="2" charset="-122"/>
              </a:rPr>
              <a:t>1. We should be allowed to take time to do things like that more often.</a:t>
            </a:r>
            <a:endParaRPr lang="en-US" altLang="zh-CN" sz="34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400" b="1">
                <a:latin typeface="Comic Sans MS" panose="030F0702030302020204" pitchFamily="66" charset="0"/>
                <a:ea typeface="宋体" panose="02010600030101010101" pitchFamily="2" charset="-122"/>
              </a:rPr>
              <a:t>2. We should visit primary schools and help teach young students.</a:t>
            </a:r>
            <a:endParaRPr lang="en-US" altLang="zh-CN" sz="34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400" b="1">
                <a:latin typeface="Comic Sans MS" panose="030F0702030302020204" pitchFamily="66" charset="0"/>
                <a:ea typeface="宋体" panose="02010600030101010101" pitchFamily="2" charset="-122"/>
              </a:rPr>
              <a:t>3. We should be allowed to volunteer at newspaper office once a week.</a:t>
            </a:r>
            <a:endParaRPr lang="en-US" altLang="zh-CN" sz="34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400" b="1">
                <a:latin typeface="Comic Sans MS" panose="030F0702030302020204" pitchFamily="66" charset="0"/>
                <a:ea typeface="宋体" panose="02010600030101010101" pitchFamily="2" charset="-122"/>
              </a:rPr>
              <a:t>4. Some students should be allowed to have Friday afternoons off to volunteer and help others.</a:t>
            </a:r>
            <a:endParaRPr lang="en-US" altLang="zh-CN" sz="34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2292" name="动作按钮: 声音 12291">
            <a:hlinkClick r:id="rId1" action="ppaction://hlinkfile">
              <a:snd r:embed="rId2" name="applause.wav"/>
            </a:hlinkClick>
          </p:cNvPr>
          <p:cNvSpPr/>
          <p:nvPr/>
        </p:nvSpPr>
        <p:spPr>
          <a:xfrm>
            <a:off x="7524750" y="765175"/>
            <a:ext cx="576263" cy="576263"/>
          </a:xfrm>
          <a:prstGeom prst="actionButtonSound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0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63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0">
                                            <p:txEl>
                                              <p:charRg st="63" end="1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135" end="20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0">
                                            <p:txEl>
                                              <p:charRg st="135" end="20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201" end="2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290">
                                            <p:txEl>
                                              <p:charRg st="201" end="2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271" end="3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290">
                                            <p:txEl>
                                              <p:charRg st="271" end="3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文本框 34817"/>
          <p:cNvSpPr txBox="1"/>
          <p:nvPr/>
        </p:nvSpPr>
        <p:spPr>
          <a:xfrm>
            <a:off x="323850" y="115888"/>
            <a:ext cx="8820150" cy="7235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  <a:buClrTx/>
            </a:pPr>
            <a:r>
              <a:rPr lang="en-US" altLang="zh-CN" sz="3400" b="1" dirty="0">
                <a:latin typeface="Comic Sans MS" panose="030F0702030302020204" pitchFamily="66" charset="0"/>
                <a:ea typeface="宋体" panose="02010600030101010101" pitchFamily="2" charset="-122"/>
              </a:rPr>
              <a:t>Dear Editor</a:t>
            </a:r>
            <a:r>
              <a:rPr lang="zh-CN" altLang="en-US" sz="3400" b="1" dirty="0">
                <a:latin typeface="Comic Sans MS" panose="030F0702030302020204" pitchFamily="66" charset="0"/>
                <a:ea typeface="宋体" panose="02010600030101010101" pitchFamily="2" charset="-122"/>
              </a:rPr>
              <a:t>，</a:t>
            </a:r>
            <a:endParaRPr lang="zh-CN" altLang="en-US" sz="3400" b="1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5000"/>
              </a:lnSpc>
              <a:buClrTx/>
            </a:pPr>
            <a:r>
              <a:rPr lang="zh-CN" altLang="en-US" sz="3400" b="1">
                <a:latin typeface="Comic Sans MS" panose="030F0702030302020204" pitchFamily="66" charset="0"/>
                <a:ea typeface="宋体" panose="02010600030101010101" pitchFamily="2" charset="-122"/>
              </a:rPr>
              <a:t>     </a:t>
            </a:r>
            <a:r>
              <a:rPr lang="en-US" altLang="zh-CN" sz="3400" b="1">
                <a:latin typeface="Comic Sans MS" panose="030F0702030302020204" pitchFamily="66" charset="0"/>
                <a:ea typeface="宋体" panose="02010600030101010101" pitchFamily="2" charset="-122"/>
              </a:rPr>
              <a:t>I would like to reply to the article. I agree with most of your ideas. The article said that students should be allowed to </a:t>
            </a:r>
            <a:r>
              <a:rPr lang="en-US" altLang="zh-CN" sz="3400" b="1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take time to visit the old people and primary schools. I quite agree with you about this because they can be very good experiences. As for having Friday afternoons off, I think it’s not necessary for most students, because we have two-day</a:t>
            </a:r>
            <a:r>
              <a:rPr lang="en-US" altLang="zh-CN" sz="34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weekends.</a:t>
            </a:r>
            <a:endParaRPr lang="en-US" altLang="zh-CN" sz="34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15000"/>
              </a:lnSpc>
              <a:buClrTx/>
            </a:pPr>
            <a:r>
              <a:rPr lang="en-US" altLang="zh-CN" sz="3400" b="1">
                <a:latin typeface="Comic Sans MS" panose="030F0702030302020204" pitchFamily="66" charset="0"/>
                <a:ea typeface="宋体" panose="02010600030101010101" pitchFamily="2" charset="-122"/>
              </a:rPr>
              <a:t>                                         </a:t>
            </a:r>
            <a:r>
              <a:rPr lang="en-US" altLang="zh-CN" sz="34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…</a:t>
            </a:r>
            <a:endParaRPr lang="en-US" altLang="zh-CN" sz="34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80" name="文本框 50179"/>
          <p:cNvSpPr txBox="1"/>
          <p:nvPr/>
        </p:nvSpPr>
        <p:spPr>
          <a:xfrm>
            <a:off x="179388" y="549275"/>
            <a:ext cx="8820150" cy="36623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Do you have any hobbies?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If yes, what are they?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Do your parents allow you to have them?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If not, what will you do?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80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charRg st="26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180">
                                            <p:txEl>
                                              <p:charRg st="26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charRg st="49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180">
                                            <p:txEl>
                                              <p:charRg st="49" end="8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charRg st="89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180">
                                            <p:txEl>
                                              <p:charRg st="89" end="1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文本框 39937"/>
          <p:cNvSpPr txBox="1"/>
          <p:nvPr/>
        </p:nvSpPr>
        <p:spPr>
          <a:xfrm>
            <a:off x="250825" y="620713"/>
            <a:ext cx="8642350" cy="5035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Read the passage and answer the two questions: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1. What does Liu Yu want to be?</a:t>
            </a:r>
            <a:endParaRPr lang="en-US" altLang="zh-CN" sz="36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2. Do his parents agree with his decision? </a:t>
            </a:r>
            <a:endParaRPr lang="en-US" altLang="zh-CN" sz="36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3. What do his parents think of it?</a:t>
            </a:r>
            <a:endParaRPr lang="en-US" altLang="zh-CN" sz="36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4. What about Liu Yu?</a:t>
            </a:r>
            <a:endParaRPr lang="en-US" altLang="zh-CN" sz="36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9939" name="动作按钮: 声音 39938">
            <a:hlinkClick r:id="rId1" action="ppaction://hlinkfile">
              <a:snd r:embed="rId2" name="applause.wav"/>
            </a:hlinkClick>
          </p:cNvPr>
          <p:cNvSpPr/>
          <p:nvPr/>
        </p:nvSpPr>
        <p:spPr>
          <a:xfrm>
            <a:off x="7380288" y="5445125"/>
            <a:ext cx="1079500" cy="1008063"/>
          </a:xfrm>
          <a:prstGeom prst="actionButtonSound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charRg st="0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8">
                                            <p:txEl>
                                              <p:charRg st="0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charRg st="47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8">
                                            <p:txEl>
                                              <p:charRg st="47" end="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charRg st="79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8">
                                            <p:txEl>
                                              <p:charRg st="79" end="1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charRg st="123" end="1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938">
                                            <p:txEl>
                                              <p:charRg st="123" end="1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charRg st="159" end="1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938">
                                            <p:txEl>
                                              <p:charRg st="159" end="1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文本框 38913"/>
          <p:cNvSpPr txBox="1"/>
          <p:nvPr/>
        </p:nvSpPr>
        <p:spPr>
          <a:xfrm>
            <a:off x="107950" y="260350"/>
            <a:ext cx="8424863" cy="5310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1. Our sun needs to be realistic.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2. He needs to think about what will happen if he doesn’t become a professional runner in the end.</a:t>
            </a:r>
            <a:endParaRPr lang="en-US" altLang="zh-CN" sz="36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3. Very few people can become professional athletes.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4. He needs to spend time on his homework.</a:t>
            </a:r>
            <a:endParaRPr lang="en-US" altLang="zh-CN" sz="36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charRg st="34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charRg st="34" end="1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charRg st="133" end="1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914">
                                            <p:txEl>
                                              <p:charRg st="133" end="1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charRg st="186" end="2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914">
                                            <p:txEl>
                                              <p:charRg st="186" end="2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6" name="文本框 49155"/>
          <p:cNvSpPr txBox="1"/>
          <p:nvPr/>
        </p:nvSpPr>
        <p:spPr>
          <a:xfrm>
            <a:off x="215900" y="661988"/>
            <a:ext cx="8748713" cy="283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spcBef>
                <a:spcPct val="50000"/>
              </a:spcBef>
              <a:buAutoNum type="arabicPeriod"/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I should be allowed to make decisions for myself.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3600" b="1">
                <a:solidFill>
                  <a:srgbClr val="0066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2. I’m serious about running.</a:t>
            </a:r>
            <a:endParaRPr lang="en-US" altLang="zh-CN" sz="3600" b="1">
              <a:solidFill>
                <a:srgbClr val="006600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3. I will succeed.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45185" y="5628005"/>
            <a:ext cx="610933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（查查吧 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www.chachaba.com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提供，欢迎关注我们）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charRg st="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6">
                                            <p:txEl>
                                              <p:charRg st="0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charRg st="50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6">
                                            <p:txEl>
                                              <p:charRg st="50" end="8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charRg st="80" end="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6">
                                            <p:txEl>
                                              <p:charRg st="80" end="9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7927" name="表格 37926"/>
          <p:cNvGraphicFramePr/>
          <p:nvPr/>
        </p:nvGraphicFramePr>
        <p:xfrm>
          <a:off x="250825" y="765175"/>
          <a:ext cx="8497888" cy="5910263"/>
        </p:xfrm>
        <a:graphic>
          <a:graphicData uri="http://schemas.openxmlformats.org/drawingml/2006/table">
            <a:tbl>
              <a:tblPr/>
              <a:tblGrid>
                <a:gridCol w="4249738"/>
                <a:gridCol w="4248150"/>
              </a:tblGrid>
              <a:tr h="719138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Parents’ points</a:t>
                      </a:r>
                      <a:endParaRPr lang="zh-CN" altLang="en-US" sz="34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Liu Yu’s points</a:t>
                      </a:r>
                      <a:endParaRPr lang="zh-CN" altLang="en-US" sz="34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1296987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Worry about his _______</a:t>
                      </a:r>
                      <a:endParaRPr lang="zh-CN" altLang="en-US" sz="34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Wants to be a ________________.</a:t>
                      </a:r>
                      <a:endParaRPr lang="zh-CN" altLang="en-US" sz="34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1125538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Think he should time on _________. </a:t>
                      </a:r>
                      <a:endParaRPr lang="zh-CN" altLang="en-US" sz="34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Just wants to do what he _________ .</a:t>
                      </a:r>
                      <a:endParaRPr lang="zh-CN" altLang="en-US" sz="34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1125537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Think he needs to be _________.</a:t>
                      </a:r>
                      <a:endParaRPr lang="zh-CN" altLang="en-US" sz="34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Be serious about _______.</a:t>
                      </a:r>
                      <a:endParaRPr lang="zh-CN" altLang="en-US" sz="34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1643063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Think it is a very difficult dream to _______.</a:t>
                      </a:r>
                      <a:endParaRPr lang="zh-CN" altLang="en-US" sz="3400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400" b="1"/>
                        <a:t>________ himself.</a:t>
                      </a:r>
                      <a:endParaRPr lang="zh-CN" altLang="en-US" sz="34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37911" name="文本框 37910"/>
          <p:cNvSpPr txBox="1"/>
          <p:nvPr/>
        </p:nvSpPr>
        <p:spPr>
          <a:xfrm>
            <a:off x="36513" y="150813"/>
            <a:ext cx="9144000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Read the passage and complete the chart.</a:t>
            </a:r>
            <a:endParaRPr lang="en-US" altLang="zh-CN" sz="34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7918" name="文本框 37917"/>
          <p:cNvSpPr txBox="1"/>
          <p:nvPr/>
        </p:nvSpPr>
        <p:spPr>
          <a:xfrm>
            <a:off x="323850" y="1989138"/>
            <a:ext cx="2160588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success</a:t>
            </a:r>
            <a:endParaRPr lang="en-US" altLang="zh-CN" sz="34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7919" name="文本框 37918"/>
          <p:cNvSpPr txBox="1"/>
          <p:nvPr/>
        </p:nvSpPr>
        <p:spPr>
          <a:xfrm>
            <a:off x="1908175" y="3284538"/>
            <a:ext cx="1368425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study</a:t>
            </a:r>
            <a:endParaRPr lang="en-US" altLang="zh-CN" sz="34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7920" name="文本框 37919"/>
          <p:cNvSpPr txBox="1"/>
          <p:nvPr/>
        </p:nvSpPr>
        <p:spPr>
          <a:xfrm>
            <a:off x="900113" y="4437063"/>
            <a:ext cx="1871662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realistic</a:t>
            </a:r>
            <a:endParaRPr lang="en-US" altLang="zh-CN" sz="34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7921" name="文本框 37920"/>
          <p:cNvSpPr txBox="1"/>
          <p:nvPr/>
        </p:nvSpPr>
        <p:spPr>
          <a:xfrm>
            <a:off x="395288" y="5949950"/>
            <a:ext cx="3024187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achieve</a:t>
            </a:r>
            <a:endParaRPr lang="en-US" altLang="zh-CN" sz="34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7922" name="文本框 37921"/>
          <p:cNvSpPr txBox="1"/>
          <p:nvPr/>
        </p:nvSpPr>
        <p:spPr>
          <a:xfrm>
            <a:off x="4500563" y="1989138"/>
            <a:ext cx="4500562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professional runner</a:t>
            </a:r>
            <a:endParaRPr lang="en-US" altLang="zh-CN" sz="34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7923" name="文本框 37922"/>
          <p:cNvSpPr txBox="1"/>
          <p:nvPr/>
        </p:nvSpPr>
        <p:spPr>
          <a:xfrm>
            <a:off x="6300788" y="3357563"/>
            <a:ext cx="1871662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enjoys</a:t>
            </a:r>
            <a:endParaRPr lang="en-US" altLang="zh-CN" sz="34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7924" name="文本框 37923"/>
          <p:cNvSpPr txBox="1"/>
          <p:nvPr/>
        </p:nvSpPr>
        <p:spPr>
          <a:xfrm>
            <a:off x="4643438" y="4437063"/>
            <a:ext cx="2592387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running</a:t>
            </a:r>
            <a:endParaRPr lang="en-US" altLang="zh-CN" sz="34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7925" name="文本框 37924"/>
          <p:cNvSpPr txBox="1"/>
          <p:nvPr/>
        </p:nvSpPr>
        <p:spPr>
          <a:xfrm>
            <a:off x="4643438" y="5084763"/>
            <a:ext cx="2449512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400" b="1" dirty="0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Believe</a:t>
            </a:r>
            <a:endParaRPr lang="en-US" altLang="zh-CN" sz="3400" b="1">
              <a:solidFill>
                <a:srgbClr val="FF0066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8" grpId="0"/>
      <p:bldP spid="37919" grpId="0"/>
      <p:bldP spid="37920" grpId="0"/>
      <p:bldP spid="37921" grpId="0"/>
      <p:bldP spid="37922" grpId="0"/>
      <p:bldP spid="37923" grpId="0"/>
      <p:bldP spid="37924" grpId="0"/>
      <p:bldP spid="379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矩形 45057"/>
          <p:cNvSpPr/>
          <p:nvPr/>
        </p:nvSpPr>
        <p:spPr>
          <a:xfrm>
            <a:off x="395288" y="476250"/>
            <a:ext cx="8424862" cy="3167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2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1.We have nothing against running.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zh-CN" altLang="en-US" sz="3600" b="1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我们没有理由反对他跑步</a:t>
            </a:r>
            <a:endParaRPr lang="zh-CN" altLang="en-US" sz="3600" b="1" dirty="0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20000"/>
              </a:spcBef>
            </a:pPr>
            <a:endParaRPr lang="zh-CN" altLang="en-US" sz="3600" b="1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2. But we do think that our son needs to be realistic.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45059" name="椭圆 45058"/>
          <p:cNvSpPr/>
          <p:nvPr/>
        </p:nvSpPr>
        <p:spPr>
          <a:xfrm>
            <a:off x="2771775" y="2492375"/>
            <a:ext cx="720725" cy="576263"/>
          </a:xfrm>
          <a:prstGeom prst="ellipse">
            <a:avLst/>
          </a:prstGeom>
          <a:solidFill>
            <a:schemeClr val="accent1">
              <a:alpha val="45000"/>
            </a:schemeClr>
          </a:solidFill>
          <a:ln w="47625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5062" name="组合 45061"/>
          <p:cNvGrpSpPr/>
          <p:nvPr/>
        </p:nvGrpSpPr>
        <p:grpSpPr>
          <a:xfrm>
            <a:off x="2484438" y="2997200"/>
            <a:ext cx="2519362" cy="2198688"/>
            <a:chOff x="1565" y="1888"/>
            <a:chExt cx="1587" cy="1385"/>
          </a:xfrm>
        </p:grpSpPr>
        <p:sp>
          <p:nvSpPr>
            <p:cNvPr id="45060" name="直接连接符 45059"/>
            <p:cNvSpPr/>
            <p:nvPr/>
          </p:nvSpPr>
          <p:spPr>
            <a:xfrm>
              <a:off x="1927" y="1888"/>
              <a:ext cx="0" cy="635"/>
            </a:xfrm>
            <a:prstGeom prst="line">
              <a:avLst/>
            </a:prstGeom>
            <a:ln w="47625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5061" name="文本框 45060"/>
            <p:cNvSpPr txBox="1"/>
            <p:nvPr/>
          </p:nvSpPr>
          <p:spPr>
            <a:xfrm>
              <a:off x="1565" y="2523"/>
              <a:ext cx="1587" cy="750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latin typeface="Arial" panose="020B0604020202020204" pitchFamily="34" charset="0"/>
                  <a:ea typeface="宋体" panose="02010600030101010101" pitchFamily="2" charset="-122"/>
                </a:rPr>
                <a:t>对动词进行强调</a:t>
              </a:r>
              <a:endPara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834390" y="6069330"/>
            <a:ext cx="610933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（查查吧 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www.chachaba.com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提供，欢迎关注我们）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8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charRg st="36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8">
                                            <p:txEl>
                                              <p:charRg st="36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charRg st="49" end="1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8">
                                            <p:txEl>
                                              <p:charRg st="49" end="10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7" name="文本框 36866"/>
          <p:cNvSpPr txBox="1"/>
          <p:nvPr/>
        </p:nvSpPr>
        <p:spPr>
          <a:xfrm>
            <a:off x="107950" y="530225"/>
            <a:ext cx="8640763" cy="3276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3. But I’m serious about running.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Be serious about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: </a:t>
            </a:r>
            <a:r>
              <a:rPr lang="zh-CN" altLang="en-US" sz="3600" b="1" dirty="0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对</a:t>
            </a:r>
            <a:r>
              <a:rPr lang="en-US" altLang="zh-CN" sz="3600" b="1" dirty="0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…</a:t>
            </a:r>
            <a:r>
              <a:rPr lang="zh-CN" altLang="en-US" sz="3600" b="1" dirty="0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非常热衷</a:t>
            </a:r>
            <a:r>
              <a:rPr lang="zh-CN" altLang="en-US" sz="3600" b="1" dirty="0">
                <a:latin typeface="Comic Sans MS" panose="030F0702030302020204" pitchFamily="66" charset="0"/>
                <a:ea typeface="宋体" panose="02010600030101010101" pitchFamily="2" charset="-122"/>
              </a:rPr>
              <a:t>。</a:t>
            </a:r>
            <a:endParaRPr lang="zh-CN" altLang="en-US" sz="3600" b="1" dirty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4. Being a professional runner is the only thing I have ever wanted to do.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36868" name="椭圆 36867"/>
          <p:cNvSpPr/>
          <p:nvPr/>
        </p:nvSpPr>
        <p:spPr>
          <a:xfrm>
            <a:off x="6948488" y="2282825"/>
            <a:ext cx="647700" cy="720725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47625" cap="flat" cmpd="sng">
            <a:solidFill>
              <a:srgbClr val="00008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869" name="直接连接符 36868"/>
          <p:cNvSpPr/>
          <p:nvPr/>
        </p:nvSpPr>
        <p:spPr>
          <a:xfrm>
            <a:off x="900113" y="3074988"/>
            <a:ext cx="5903912" cy="0"/>
          </a:xfrm>
          <a:prstGeom prst="line">
            <a:avLst/>
          </a:prstGeom>
          <a:ln w="47625" cap="flat" cmpd="sng">
            <a:solidFill>
              <a:srgbClr val="00008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870" name="直接连接符 36869"/>
          <p:cNvSpPr/>
          <p:nvPr/>
        </p:nvSpPr>
        <p:spPr>
          <a:xfrm>
            <a:off x="2627313" y="3789363"/>
            <a:ext cx="5616575" cy="0"/>
          </a:xfrm>
          <a:prstGeom prst="line">
            <a:avLst/>
          </a:prstGeom>
          <a:ln w="60325" cap="rnd" cmpd="sng">
            <a:solidFill>
              <a:srgbClr val="FF0066"/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36871" name="椭圆 36870"/>
          <p:cNvSpPr/>
          <p:nvPr/>
        </p:nvSpPr>
        <p:spPr>
          <a:xfrm>
            <a:off x="1116013" y="3148013"/>
            <a:ext cx="1295400" cy="719137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60325" cap="rnd" cmpd="sng">
            <a:solidFill>
              <a:srgbClr val="FF0066"/>
            </a:solidFill>
            <a:prstDash val="sysDot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6874" name="组合 36873"/>
          <p:cNvGrpSpPr/>
          <p:nvPr/>
        </p:nvGrpSpPr>
        <p:grpSpPr>
          <a:xfrm>
            <a:off x="3348038" y="3867150"/>
            <a:ext cx="2160587" cy="1290638"/>
            <a:chOff x="2109" y="2436"/>
            <a:chExt cx="1361" cy="813"/>
          </a:xfrm>
        </p:grpSpPr>
        <p:sp>
          <p:nvSpPr>
            <p:cNvPr id="36872" name="直接连接符 36871"/>
            <p:cNvSpPr/>
            <p:nvPr/>
          </p:nvSpPr>
          <p:spPr>
            <a:xfrm>
              <a:off x="2699" y="2436"/>
              <a:ext cx="0" cy="363"/>
            </a:xfrm>
            <a:prstGeom prst="line">
              <a:avLst/>
            </a:prstGeom>
            <a:ln w="47625" cap="rnd" cmpd="sng">
              <a:solidFill>
                <a:srgbClr val="FF0066"/>
              </a:solidFill>
              <a:prstDash val="sysDot"/>
              <a:headEnd type="none" w="med" len="med"/>
              <a:tailEnd type="triangle" w="med" len="med"/>
            </a:ln>
          </p:spPr>
        </p:sp>
        <p:sp>
          <p:nvSpPr>
            <p:cNvPr id="36873" name="文本框 36872"/>
            <p:cNvSpPr txBox="1"/>
            <p:nvPr/>
          </p:nvSpPr>
          <p:spPr>
            <a:xfrm>
              <a:off x="2109" y="2845"/>
              <a:ext cx="1361" cy="4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latin typeface="Arial" panose="020B0604020202020204" pitchFamily="34" charset="0"/>
                  <a:ea typeface="宋体" panose="02010600030101010101" pitchFamily="2" charset="-122"/>
                </a:rPr>
                <a:t>定语从句</a:t>
              </a:r>
              <a:endPara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694690" y="6080125"/>
            <a:ext cx="610933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（查查吧 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www.chachaba.com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提供，欢迎关注我们）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34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charRg st="34" end="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60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charRg st="60" end="1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矩形 46081"/>
          <p:cNvSpPr/>
          <p:nvPr/>
        </p:nvSpPr>
        <p:spPr>
          <a:xfrm>
            <a:off x="395288" y="260350"/>
            <a:ext cx="8064500" cy="47037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5. It’s a very difficult dream to achieve.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这个梦想很难实现。</a:t>
            </a:r>
            <a:r>
              <a:rPr lang="en-US" altLang="zh-CN" sz="3600" b="1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/ </a:t>
            </a:r>
            <a:r>
              <a:rPr lang="zh-CN" altLang="en-US" sz="3600" b="1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这是一个很难实现的梦想。</a:t>
            </a:r>
            <a:endParaRPr lang="zh-CN" altLang="en-US" sz="3600" b="1" dirty="0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6. Only then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will I have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a chance of achieving my dream. 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chemeClr val="accent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只有那样我才有实现梦想的机会。</a:t>
            </a:r>
            <a:endParaRPr lang="zh-CN" altLang="en-US" sz="3600" b="1" dirty="0">
              <a:solidFill>
                <a:schemeClr val="accent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grpSp>
        <p:nvGrpSpPr>
          <p:cNvPr id="46086" name="组合 46085"/>
          <p:cNvGrpSpPr/>
          <p:nvPr/>
        </p:nvGrpSpPr>
        <p:grpSpPr>
          <a:xfrm>
            <a:off x="5364163" y="3500438"/>
            <a:ext cx="3313112" cy="1146175"/>
            <a:chOff x="3379" y="2205"/>
            <a:chExt cx="2087" cy="722"/>
          </a:xfrm>
        </p:grpSpPr>
        <p:sp>
          <p:nvSpPr>
            <p:cNvPr id="46083" name="直接连接符 46082"/>
            <p:cNvSpPr/>
            <p:nvPr/>
          </p:nvSpPr>
          <p:spPr>
            <a:xfrm>
              <a:off x="3379" y="2205"/>
              <a:ext cx="1270" cy="363"/>
            </a:xfrm>
            <a:prstGeom prst="line">
              <a:avLst/>
            </a:prstGeom>
            <a:ln w="47625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6084" name="文本框 46083"/>
            <p:cNvSpPr txBox="1"/>
            <p:nvPr/>
          </p:nvSpPr>
          <p:spPr>
            <a:xfrm>
              <a:off x="4468" y="2523"/>
              <a:ext cx="998" cy="4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latin typeface="Arial" panose="020B0604020202020204" pitchFamily="34" charset="0"/>
                  <a:ea typeface="宋体" panose="02010600030101010101" pitchFamily="2" charset="-122"/>
                </a:rPr>
                <a:t>倒装句</a:t>
              </a:r>
              <a:endPara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85" name="文本框 46084"/>
          <p:cNvSpPr txBox="1"/>
          <p:nvPr/>
        </p:nvSpPr>
        <p:spPr>
          <a:xfrm>
            <a:off x="250825" y="5084763"/>
            <a:ext cx="864235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Only in this way </a:t>
            </a:r>
            <a:r>
              <a:rPr lang="en-US" altLang="zh-CN" sz="3600" b="1">
                <a:solidFill>
                  <a:srgbClr val="FF0066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can we learn</a:t>
            </a:r>
            <a:r>
              <a:rPr lang="en-US" altLang="zh-CN" sz="3600" b="1">
                <a:latin typeface="Comic Sans MS" panose="030F0702030302020204" pitchFamily="66" charset="0"/>
                <a:ea typeface="宋体" panose="02010600030101010101" pitchFamily="2" charset="-122"/>
              </a:rPr>
              <a:t> English well.</a:t>
            </a:r>
            <a:endParaRPr lang="en-US" altLang="zh-CN" sz="36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675130" y="6275705"/>
            <a:ext cx="610933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（查查吧 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www.chachaba.com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提供，欢迎关注我们）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0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2">
                                            <p:txEl>
                                              <p:charRg st="0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43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082">
                                            <p:txEl>
                                              <p:charRg st="43" end="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67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082">
                                            <p:txEl>
                                              <p:charRg st="67" end="1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125" end="1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082">
                                            <p:txEl>
                                              <p:charRg st="125" end="1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/>
      <p:bldP spid="4608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6826</Words>
  <Application>WPS 演示</Application>
  <PresentationFormat>屏幕显示</PresentationFormat>
  <Paragraphs>302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9" baseType="lpstr">
      <vt:lpstr>Arial</vt:lpstr>
      <vt:lpstr>宋体</vt:lpstr>
      <vt:lpstr>Wingdings</vt:lpstr>
      <vt:lpstr>Forte</vt:lpstr>
      <vt:lpstr>Comic Sans MS</vt:lpstr>
      <vt:lpstr>Times New Roman</vt:lpstr>
      <vt:lpstr>华文新魏</vt:lpstr>
      <vt:lpstr>隶书</vt:lpstr>
      <vt:lpstr>方正舒体</vt:lpstr>
      <vt:lpstr>Segoe Print</vt:lpstr>
      <vt:lpstr>微软雅黑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为您服务教育网　http://www.wsbedu.com/</dc:creator>
  <cp:lastModifiedBy>Administrator</cp:lastModifiedBy>
  <cp:revision>180</cp:revision>
  <dcterms:created xsi:type="dcterms:W3CDTF">2010-09-13T04:12:38Z</dcterms:created>
  <dcterms:modified xsi:type="dcterms:W3CDTF">2017-06-05T02:55:47Z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